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6" r:id="rId4"/>
    <p:sldId id="257" r:id="rId5"/>
    <p:sldId id="258" r:id="rId6"/>
    <p:sldId id="260" r:id="rId7"/>
    <p:sldId id="261" r:id="rId8"/>
    <p:sldId id="262" r:id="rId9"/>
    <p:sldId id="267" r:id="rId10"/>
    <p:sldId id="268" r:id="rId11"/>
    <p:sldId id="269" r:id="rId12"/>
    <p:sldId id="270" r:id="rId13"/>
    <p:sldId id="263"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275E"/>
    <a:srgbClr val="B54B53"/>
    <a:srgbClr val="A80A00"/>
    <a:srgbClr val="0E4EC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81" autoAdjust="0"/>
    <p:restoredTop sz="94660"/>
  </p:normalViewPr>
  <p:slideViewPr>
    <p:cSldViewPr snapToObjects="1">
      <p:cViewPr varScale="1">
        <p:scale>
          <a:sx n="69" d="100"/>
          <a:sy n="69" d="100"/>
        </p:scale>
        <p:origin x="-552"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ltLang="zh-TW"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a:p>
        </p:txBody>
      </p:sp>
      <p:sp>
        <p:nvSpPr>
          <p:cNvPr id="4" name="Date Placeholder 3"/>
          <p:cNvSpPr>
            <a:spLocks noGrp="1"/>
          </p:cNvSpPr>
          <p:nvPr>
            <p:ph type="dt" sz="half" idx="10"/>
          </p:nvPr>
        </p:nvSpPr>
        <p:spPr/>
        <p:txBody>
          <a:bodyPr/>
          <a:lstStyle/>
          <a:p>
            <a:fld id="{82E567A8-D355-EC42-A6C0-5BAA8F176A0A}" type="datetimeFigureOut">
              <a:rPr lang="en-US" smtClean="0"/>
              <a:pPr/>
              <a:t>9/16/2009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E567A8-D355-EC42-A6C0-5BAA8F176A0A}" type="datetimeFigureOut">
              <a:rPr lang="en-US" smtClean="0"/>
              <a:pPr/>
              <a:t>9/16/2009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E567A8-D355-EC42-A6C0-5BAA8F176A0A}" type="datetimeFigureOut">
              <a:rPr lang="en-US" smtClean="0"/>
              <a:pPr/>
              <a:t>9/16/2009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2E567A8-D355-EC42-A6C0-5BAA8F176A0A}" type="datetimeFigureOut">
              <a:rPr lang="en-US" smtClean="0"/>
              <a:pPr/>
              <a:t>9/16/2009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2E567A8-D355-EC42-A6C0-5BAA8F176A0A}" type="datetimeFigureOut">
              <a:rPr lang="en-US" smtClean="0"/>
              <a:pPr/>
              <a:t>9/16/2009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2E567A8-D355-EC42-A6C0-5BAA8F176A0A}" type="datetimeFigureOut">
              <a:rPr lang="en-US" smtClean="0"/>
              <a:pPr/>
              <a:t>9/16/2009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E567A8-D355-EC42-A6C0-5BAA8F176A0A}" type="datetimeFigureOut">
              <a:rPr lang="en-US" smtClean="0"/>
              <a:pPr/>
              <a:t>9/16/2009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E567A8-D355-EC42-A6C0-5BAA8F176A0A}" type="datetimeFigureOut">
              <a:rPr lang="en-US" smtClean="0"/>
              <a:pPr/>
              <a:t>9/16/2009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E567A8-D355-EC42-A6C0-5BAA8F176A0A}" type="datetimeFigureOut">
              <a:rPr lang="en-US" smtClean="0"/>
              <a:pPr/>
              <a:t>9/16/2009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E567A8-D355-EC42-A6C0-5BAA8F176A0A}" type="datetimeFigureOut">
              <a:rPr lang="en-US" smtClean="0"/>
              <a:pPr/>
              <a:t>9/16/2009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E567A8-D355-EC42-A6C0-5BAA8F176A0A}" type="datetimeFigureOut">
              <a:rPr lang="en-US" smtClean="0"/>
              <a:pPr/>
              <a:t>9/16/2009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EFBD86-032B-364E-88FC-D583D498607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ltLang="zh-TW"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E567A8-D355-EC42-A6C0-5BAA8F176A0A}" type="datetimeFigureOut">
              <a:rPr lang="en-US" smtClean="0"/>
              <a:pPr/>
              <a:t>9/16/2009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FBD86-032B-364E-88FC-D583D4986074}"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4.jpg"/>
          <p:cNvPicPr>
            <a:picLocks noChangeAspect="1"/>
          </p:cNvPicPr>
          <p:nvPr/>
        </p:nvPicPr>
        <p:blipFill>
          <a:blip r:embed="rId2"/>
          <a:stretch>
            <a:fillRect/>
          </a:stretch>
        </p:blipFill>
        <p:spPr>
          <a:xfrm>
            <a:off x="3352800" y="1447800"/>
            <a:ext cx="2057400" cy="2057400"/>
          </a:xfrm>
          <a:prstGeom prst="rect">
            <a:avLst/>
          </a:prstGeom>
        </p:spPr>
      </p:pic>
      <p:sp>
        <p:nvSpPr>
          <p:cNvPr id="2" name="Title 1"/>
          <p:cNvSpPr>
            <a:spLocks noGrp="1"/>
          </p:cNvSpPr>
          <p:nvPr>
            <p:ph type="ctrTitle"/>
          </p:nvPr>
        </p:nvSpPr>
        <p:spPr/>
        <p:txBody>
          <a:bodyPr>
            <a:noAutofit/>
          </a:bodyPr>
          <a:lstStyle/>
          <a:p>
            <a:r>
              <a:rPr lang="en-US" sz="6000" dirty="0" smtClean="0">
                <a:latin typeface="Bernard MT Condensed"/>
                <a:cs typeface="Bernard MT Condensed"/>
              </a:rPr>
              <a:t>BLACK PANTHERS PARTY</a:t>
            </a:r>
            <a:endParaRPr lang="en-US" sz="6000" dirty="0">
              <a:latin typeface="Bernard MT Condensed"/>
              <a:cs typeface="Bernard MT Condensed"/>
            </a:endParaRPr>
          </a:p>
        </p:txBody>
      </p:sp>
      <p:sp>
        <p:nvSpPr>
          <p:cNvPr id="3" name="Subtitle 2"/>
          <p:cNvSpPr>
            <a:spLocks noGrp="1"/>
          </p:cNvSpPr>
          <p:nvPr>
            <p:ph type="subTitle" idx="1"/>
          </p:nvPr>
        </p:nvSpPr>
        <p:spPr/>
        <p:txBody>
          <a:bodyPr/>
          <a:lstStyle/>
          <a:p>
            <a:r>
              <a:rPr lang="en-US" dirty="0" smtClean="0">
                <a:latin typeface="Bernard MT Condensed"/>
                <a:cs typeface="Bernard MT Condensed"/>
              </a:rPr>
              <a:t>By Joey and On </a:t>
            </a:r>
            <a:r>
              <a:rPr lang="en-US" dirty="0">
                <a:latin typeface="Bernard MT Condensed"/>
                <a:cs typeface="Bernard MT Condensed"/>
              </a:rPr>
              <a:t>Y</a:t>
            </a:r>
            <a:r>
              <a:rPr lang="en-US" dirty="0" smtClean="0">
                <a:latin typeface="Bernard MT Condensed"/>
                <a:cs typeface="Bernard MT Condensed"/>
              </a:rPr>
              <a:t>ing</a:t>
            </a:r>
            <a:endParaRPr lang="en-US" dirty="0">
              <a:latin typeface="Bernard MT Condensed"/>
              <a:cs typeface="Bernard MT Condensed"/>
            </a:endParaRPr>
          </a:p>
        </p:txBody>
      </p:sp>
      <p:pic>
        <p:nvPicPr>
          <p:cNvPr id="4" name="Picture 3" descr="4.jpg"/>
          <p:cNvPicPr>
            <a:picLocks noChangeAspect="1"/>
          </p:cNvPicPr>
          <p:nvPr/>
        </p:nvPicPr>
        <p:blipFill>
          <a:blip r:embed="rId2"/>
          <a:stretch>
            <a:fillRect/>
          </a:stretch>
        </p:blipFill>
        <p:spPr>
          <a:xfrm>
            <a:off x="609600" y="4114800"/>
            <a:ext cx="2057400" cy="2057400"/>
          </a:xfrm>
          <a:prstGeom prst="rect">
            <a:avLst/>
          </a:prstGeom>
        </p:spPr>
      </p:pic>
      <p:pic>
        <p:nvPicPr>
          <p:cNvPr id="5" name="Picture 4" descr="4.jpg"/>
          <p:cNvPicPr>
            <a:picLocks noChangeAspect="1"/>
          </p:cNvPicPr>
          <p:nvPr/>
        </p:nvPicPr>
        <p:blipFill>
          <a:blip r:embed="rId2"/>
          <a:stretch>
            <a:fillRect/>
          </a:stretch>
        </p:blipFill>
        <p:spPr>
          <a:xfrm>
            <a:off x="3695700" y="4610100"/>
            <a:ext cx="2057400" cy="2057400"/>
          </a:xfrm>
          <a:prstGeom prst="rect">
            <a:avLst/>
          </a:prstGeom>
        </p:spPr>
      </p:pic>
      <p:pic>
        <p:nvPicPr>
          <p:cNvPr id="6" name="Picture 5" descr="4.jpg"/>
          <p:cNvPicPr>
            <a:picLocks noChangeAspect="1"/>
          </p:cNvPicPr>
          <p:nvPr/>
        </p:nvPicPr>
        <p:blipFill>
          <a:blip r:embed="rId2"/>
          <a:stretch>
            <a:fillRect/>
          </a:stretch>
        </p:blipFill>
        <p:spPr>
          <a:xfrm>
            <a:off x="6400800" y="3886200"/>
            <a:ext cx="2057400" cy="2057400"/>
          </a:xfrm>
          <a:prstGeom prst="rect">
            <a:avLst/>
          </a:prstGeom>
        </p:spPr>
      </p:pic>
      <p:pic>
        <p:nvPicPr>
          <p:cNvPr id="8" name="Picture 7" descr="4.jpg"/>
          <p:cNvPicPr>
            <a:picLocks noChangeAspect="1"/>
          </p:cNvPicPr>
          <p:nvPr/>
        </p:nvPicPr>
        <p:blipFill>
          <a:blip r:embed="rId2"/>
          <a:stretch>
            <a:fillRect/>
          </a:stretch>
        </p:blipFill>
        <p:spPr>
          <a:xfrm>
            <a:off x="-76200" y="1028700"/>
            <a:ext cx="2057400" cy="2057400"/>
          </a:xfrm>
          <a:prstGeom prst="rect">
            <a:avLst/>
          </a:prstGeom>
        </p:spPr>
      </p:pic>
      <p:pic>
        <p:nvPicPr>
          <p:cNvPr id="9" name="Picture 8" descr="4.jpg"/>
          <p:cNvPicPr>
            <a:picLocks noChangeAspect="1"/>
          </p:cNvPicPr>
          <p:nvPr/>
        </p:nvPicPr>
        <p:blipFill>
          <a:blip r:embed="rId2"/>
          <a:stretch>
            <a:fillRect/>
          </a:stretch>
        </p:blipFill>
        <p:spPr>
          <a:xfrm>
            <a:off x="6324600" y="533400"/>
            <a:ext cx="2057400" cy="2057400"/>
          </a:xfrm>
          <a:prstGeom prst="rect">
            <a:avLst/>
          </a:prstGeom>
        </p:spPr>
      </p:pic>
      <p:pic>
        <p:nvPicPr>
          <p:cNvPr id="11" name="Picture 10" descr="4.jpg"/>
          <p:cNvPicPr>
            <a:picLocks noChangeAspect="1"/>
          </p:cNvPicPr>
          <p:nvPr/>
        </p:nvPicPr>
        <p:blipFill>
          <a:blip r:embed="rId2"/>
          <a:stretch>
            <a:fillRect/>
          </a:stretch>
        </p:blipFill>
        <p:spPr>
          <a:xfrm>
            <a:off x="1409700" y="762000"/>
            <a:ext cx="2057400" cy="2057400"/>
          </a:xfrm>
          <a:prstGeom prst="rect">
            <a:avLst/>
          </a:prstGeom>
        </p:spPr>
      </p:pic>
      <p:pic>
        <p:nvPicPr>
          <p:cNvPr id="12" name="Picture 11" descr="4.jpg"/>
          <p:cNvPicPr>
            <a:picLocks noChangeAspect="1"/>
          </p:cNvPicPr>
          <p:nvPr/>
        </p:nvPicPr>
        <p:blipFill>
          <a:blip r:embed="rId2"/>
          <a:stretch>
            <a:fillRect/>
          </a:stretch>
        </p:blipFill>
        <p:spPr>
          <a:xfrm>
            <a:off x="2705100" y="304800"/>
            <a:ext cx="2057400" cy="2057400"/>
          </a:xfrm>
          <a:prstGeom prst="rect">
            <a:avLst/>
          </a:prstGeom>
        </p:spPr>
      </p:pic>
      <p:pic>
        <p:nvPicPr>
          <p:cNvPr id="13" name="Picture 12" descr="4.jpg"/>
          <p:cNvPicPr>
            <a:picLocks noChangeAspect="1"/>
          </p:cNvPicPr>
          <p:nvPr/>
        </p:nvPicPr>
        <p:blipFill>
          <a:blip r:embed="rId2"/>
          <a:stretch>
            <a:fillRect/>
          </a:stretch>
        </p:blipFill>
        <p:spPr>
          <a:xfrm>
            <a:off x="1409700" y="2057400"/>
            <a:ext cx="2057400" cy="2057400"/>
          </a:xfrm>
          <a:prstGeom prst="rect">
            <a:avLst/>
          </a:prstGeom>
        </p:spPr>
      </p:pic>
      <p:pic>
        <p:nvPicPr>
          <p:cNvPr id="14" name="Picture 13" descr="4.jpg"/>
          <p:cNvPicPr>
            <a:picLocks noChangeAspect="1"/>
          </p:cNvPicPr>
          <p:nvPr/>
        </p:nvPicPr>
        <p:blipFill>
          <a:blip r:embed="rId2"/>
          <a:stretch>
            <a:fillRect/>
          </a:stretch>
        </p:blipFill>
        <p:spPr>
          <a:xfrm>
            <a:off x="-76200" y="2819400"/>
            <a:ext cx="2057400" cy="2057400"/>
          </a:xfrm>
          <a:prstGeom prst="rect">
            <a:avLst/>
          </a:prstGeom>
        </p:spPr>
      </p:pic>
      <p:pic>
        <p:nvPicPr>
          <p:cNvPr id="15" name="Picture 14" descr="4.jpg"/>
          <p:cNvPicPr>
            <a:picLocks noChangeAspect="1"/>
          </p:cNvPicPr>
          <p:nvPr/>
        </p:nvPicPr>
        <p:blipFill>
          <a:blip r:embed="rId2"/>
          <a:stretch>
            <a:fillRect/>
          </a:stretch>
        </p:blipFill>
        <p:spPr>
          <a:xfrm>
            <a:off x="7086600" y="4800600"/>
            <a:ext cx="2057400" cy="2057400"/>
          </a:xfrm>
          <a:prstGeom prst="rect">
            <a:avLst/>
          </a:prstGeom>
        </p:spPr>
      </p:pic>
      <p:pic>
        <p:nvPicPr>
          <p:cNvPr id="16" name="Picture 15" descr="4.jpg"/>
          <p:cNvPicPr>
            <a:picLocks noChangeAspect="1"/>
          </p:cNvPicPr>
          <p:nvPr/>
        </p:nvPicPr>
        <p:blipFill>
          <a:blip r:embed="rId2"/>
          <a:stretch>
            <a:fillRect/>
          </a:stretch>
        </p:blipFill>
        <p:spPr>
          <a:xfrm>
            <a:off x="4876800" y="3886200"/>
            <a:ext cx="2057400" cy="2057400"/>
          </a:xfrm>
          <a:prstGeom prst="rect">
            <a:avLst/>
          </a:prstGeom>
        </p:spPr>
      </p:pic>
      <p:pic>
        <p:nvPicPr>
          <p:cNvPr id="17" name="Picture 16" descr="4.jpg"/>
          <p:cNvPicPr>
            <a:picLocks noChangeAspect="1"/>
          </p:cNvPicPr>
          <p:nvPr/>
        </p:nvPicPr>
        <p:blipFill>
          <a:blip r:embed="rId2"/>
          <a:stretch>
            <a:fillRect/>
          </a:stretch>
        </p:blipFill>
        <p:spPr>
          <a:xfrm>
            <a:off x="3467100" y="2971800"/>
            <a:ext cx="2057400" cy="2057400"/>
          </a:xfrm>
          <a:prstGeom prst="rect">
            <a:avLst/>
          </a:prstGeom>
        </p:spPr>
      </p:pic>
      <p:pic>
        <p:nvPicPr>
          <p:cNvPr id="18" name="Picture 17" descr="4.jpg"/>
          <p:cNvPicPr>
            <a:picLocks noChangeAspect="1"/>
          </p:cNvPicPr>
          <p:nvPr/>
        </p:nvPicPr>
        <p:blipFill>
          <a:blip r:embed="rId2"/>
          <a:stretch>
            <a:fillRect/>
          </a:stretch>
        </p:blipFill>
        <p:spPr>
          <a:xfrm>
            <a:off x="6743700" y="2057400"/>
            <a:ext cx="2057400" cy="2057400"/>
          </a:xfrm>
          <a:prstGeom prst="rect">
            <a:avLst/>
          </a:prstGeom>
        </p:spPr>
      </p:pic>
      <p:pic>
        <p:nvPicPr>
          <p:cNvPr id="19" name="Picture 18" descr="4.jpg"/>
          <p:cNvPicPr>
            <a:picLocks noChangeAspect="1"/>
          </p:cNvPicPr>
          <p:nvPr/>
        </p:nvPicPr>
        <p:blipFill>
          <a:blip r:embed="rId2"/>
          <a:stretch>
            <a:fillRect/>
          </a:stretch>
        </p:blipFill>
        <p:spPr>
          <a:xfrm>
            <a:off x="4381500" y="0"/>
            <a:ext cx="2057400" cy="2057400"/>
          </a:xfrm>
          <a:prstGeom prst="rect">
            <a:avLst/>
          </a:prstGeom>
        </p:spPr>
      </p:pic>
      <p:pic>
        <p:nvPicPr>
          <p:cNvPr id="20" name="Picture 19" descr="4.jpg"/>
          <p:cNvPicPr>
            <a:picLocks noChangeAspect="1"/>
          </p:cNvPicPr>
          <p:nvPr/>
        </p:nvPicPr>
        <p:blipFill>
          <a:blip r:embed="rId2"/>
          <a:stretch>
            <a:fillRect/>
          </a:stretch>
        </p:blipFill>
        <p:spPr>
          <a:xfrm>
            <a:off x="2133600" y="3505200"/>
            <a:ext cx="2057400" cy="2057400"/>
          </a:xfrm>
          <a:prstGeom prst="rect">
            <a:avLst/>
          </a:prstGeom>
        </p:spPr>
      </p:pic>
      <p:pic>
        <p:nvPicPr>
          <p:cNvPr id="21" name="Picture 20" descr="4.jpg"/>
          <p:cNvPicPr>
            <a:picLocks noChangeAspect="1"/>
          </p:cNvPicPr>
          <p:nvPr/>
        </p:nvPicPr>
        <p:blipFill>
          <a:blip r:embed="rId2"/>
          <a:stretch>
            <a:fillRect/>
          </a:stretch>
        </p:blipFill>
        <p:spPr>
          <a:xfrm>
            <a:off x="5524500" y="2057400"/>
            <a:ext cx="2057400" cy="2057400"/>
          </a:xfrm>
          <a:prstGeom prst="rect">
            <a:avLst/>
          </a:prstGeom>
        </p:spPr>
      </p:pic>
      <p:pic>
        <p:nvPicPr>
          <p:cNvPr id="22" name="Picture 21" descr="4.jpg"/>
          <p:cNvPicPr>
            <a:picLocks noChangeAspect="1"/>
          </p:cNvPicPr>
          <p:nvPr/>
        </p:nvPicPr>
        <p:blipFill>
          <a:blip r:embed="rId2"/>
          <a:stretch>
            <a:fillRect/>
          </a:stretch>
        </p:blipFill>
        <p:spPr>
          <a:xfrm>
            <a:off x="3162300" y="1543050"/>
            <a:ext cx="2057400" cy="2057400"/>
          </a:xfrm>
          <a:prstGeom prst="rect">
            <a:avLst/>
          </a:prstGeom>
        </p:spPr>
      </p:pic>
      <p:pic>
        <p:nvPicPr>
          <p:cNvPr id="23" name="Picture 22" descr="4.jpg"/>
          <p:cNvPicPr>
            <a:picLocks noChangeAspect="1"/>
          </p:cNvPicPr>
          <p:nvPr/>
        </p:nvPicPr>
        <p:blipFill>
          <a:blip r:embed="rId2"/>
          <a:stretch>
            <a:fillRect/>
          </a:stretch>
        </p:blipFill>
        <p:spPr>
          <a:xfrm>
            <a:off x="800100" y="73025"/>
            <a:ext cx="2057400" cy="2057400"/>
          </a:xfrm>
          <a:prstGeom prst="rect">
            <a:avLst/>
          </a:prstGeom>
        </p:spPr>
      </p:pic>
      <p:pic>
        <p:nvPicPr>
          <p:cNvPr id="24" name="Picture 23" descr="4.jpg"/>
          <p:cNvPicPr>
            <a:picLocks noChangeAspect="1"/>
          </p:cNvPicPr>
          <p:nvPr/>
        </p:nvPicPr>
        <p:blipFill>
          <a:blip r:embed="rId2"/>
          <a:stretch>
            <a:fillRect/>
          </a:stretch>
        </p:blipFill>
        <p:spPr>
          <a:xfrm>
            <a:off x="0" y="0"/>
            <a:ext cx="2057400" cy="2057400"/>
          </a:xfrm>
          <a:prstGeom prst="rect">
            <a:avLst/>
          </a:prstGeom>
        </p:spPr>
      </p:pic>
      <p:pic>
        <p:nvPicPr>
          <p:cNvPr id="25" name="Picture 24" descr="4.jpg"/>
          <p:cNvPicPr>
            <a:picLocks noChangeAspect="1"/>
          </p:cNvPicPr>
          <p:nvPr/>
        </p:nvPicPr>
        <p:blipFill>
          <a:blip r:embed="rId2"/>
          <a:stretch>
            <a:fillRect/>
          </a:stretch>
        </p:blipFill>
        <p:spPr>
          <a:xfrm>
            <a:off x="2400300" y="73025"/>
            <a:ext cx="2057400" cy="2057400"/>
          </a:xfrm>
          <a:prstGeom prst="rect">
            <a:avLst/>
          </a:prstGeom>
        </p:spPr>
      </p:pic>
      <p:pic>
        <p:nvPicPr>
          <p:cNvPr id="26" name="Picture 25" descr="4.jpg"/>
          <p:cNvPicPr>
            <a:picLocks noChangeAspect="1"/>
          </p:cNvPicPr>
          <p:nvPr/>
        </p:nvPicPr>
        <p:blipFill>
          <a:blip r:embed="rId2"/>
          <a:stretch>
            <a:fillRect/>
          </a:stretch>
        </p:blipFill>
        <p:spPr>
          <a:xfrm>
            <a:off x="7086600" y="3159125"/>
            <a:ext cx="2057400" cy="2057400"/>
          </a:xfrm>
          <a:prstGeom prst="rect">
            <a:avLst/>
          </a:prstGeom>
        </p:spPr>
      </p:pic>
      <p:pic>
        <p:nvPicPr>
          <p:cNvPr id="27" name="Picture 26" descr="4.jpg"/>
          <p:cNvPicPr>
            <a:picLocks noChangeAspect="1"/>
          </p:cNvPicPr>
          <p:nvPr/>
        </p:nvPicPr>
        <p:blipFill>
          <a:blip r:embed="rId2"/>
          <a:stretch>
            <a:fillRect/>
          </a:stretch>
        </p:blipFill>
        <p:spPr>
          <a:xfrm>
            <a:off x="7086600" y="1943100"/>
            <a:ext cx="2057400" cy="2057400"/>
          </a:xfrm>
          <a:prstGeom prst="rect">
            <a:avLst/>
          </a:prstGeom>
        </p:spPr>
      </p:pic>
      <p:pic>
        <p:nvPicPr>
          <p:cNvPr id="28" name="Picture 27" descr="4.jpg"/>
          <p:cNvPicPr>
            <a:picLocks noChangeAspect="1"/>
          </p:cNvPicPr>
          <p:nvPr/>
        </p:nvPicPr>
        <p:blipFill>
          <a:blip r:embed="rId2"/>
          <a:stretch>
            <a:fillRect/>
          </a:stretch>
        </p:blipFill>
        <p:spPr>
          <a:xfrm>
            <a:off x="4876800" y="1101725"/>
            <a:ext cx="2057400" cy="2057400"/>
          </a:xfrm>
          <a:prstGeom prst="rect">
            <a:avLst/>
          </a:prstGeom>
        </p:spPr>
      </p:pic>
      <p:pic>
        <p:nvPicPr>
          <p:cNvPr id="29" name="Picture 28" descr="4.jpg"/>
          <p:cNvPicPr>
            <a:picLocks noChangeAspect="1"/>
          </p:cNvPicPr>
          <p:nvPr/>
        </p:nvPicPr>
        <p:blipFill>
          <a:blip r:embed="rId2"/>
          <a:stretch>
            <a:fillRect/>
          </a:stretch>
        </p:blipFill>
        <p:spPr>
          <a:xfrm>
            <a:off x="5753100" y="73025"/>
            <a:ext cx="2057400" cy="2057400"/>
          </a:xfrm>
          <a:prstGeom prst="rect">
            <a:avLst/>
          </a:prstGeom>
        </p:spPr>
      </p:pic>
      <p:pic>
        <p:nvPicPr>
          <p:cNvPr id="30" name="Picture 29" descr="4.jpg"/>
          <p:cNvPicPr>
            <a:picLocks noChangeAspect="1"/>
          </p:cNvPicPr>
          <p:nvPr/>
        </p:nvPicPr>
        <p:blipFill>
          <a:blip r:embed="rId2"/>
          <a:stretch>
            <a:fillRect/>
          </a:stretch>
        </p:blipFill>
        <p:spPr>
          <a:xfrm>
            <a:off x="7086600" y="73025"/>
            <a:ext cx="2057400" cy="2057400"/>
          </a:xfrm>
          <a:prstGeom prst="rect">
            <a:avLst/>
          </a:prstGeom>
        </p:spPr>
      </p:pic>
      <p:pic>
        <p:nvPicPr>
          <p:cNvPr id="31" name="Picture 30" descr="4.jpg"/>
          <p:cNvPicPr>
            <a:picLocks noChangeAspect="1"/>
          </p:cNvPicPr>
          <p:nvPr/>
        </p:nvPicPr>
        <p:blipFill>
          <a:blip r:embed="rId2"/>
          <a:stretch>
            <a:fillRect/>
          </a:stretch>
        </p:blipFill>
        <p:spPr>
          <a:xfrm>
            <a:off x="0" y="4800600"/>
            <a:ext cx="2057400" cy="2057400"/>
          </a:xfrm>
          <a:prstGeom prst="rect">
            <a:avLst/>
          </a:prstGeom>
        </p:spPr>
      </p:pic>
      <p:pic>
        <p:nvPicPr>
          <p:cNvPr id="32" name="Picture 31" descr="4.jpg"/>
          <p:cNvPicPr>
            <a:picLocks noChangeAspect="1"/>
          </p:cNvPicPr>
          <p:nvPr/>
        </p:nvPicPr>
        <p:blipFill>
          <a:blip r:embed="rId2"/>
          <a:stretch>
            <a:fillRect/>
          </a:stretch>
        </p:blipFill>
        <p:spPr>
          <a:xfrm>
            <a:off x="685800" y="4114800"/>
            <a:ext cx="2057400" cy="2057400"/>
          </a:xfrm>
          <a:prstGeom prst="rect">
            <a:avLst/>
          </a:prstGeom>
        </p:spPr>
      </p:pic>
      <p:pic>
        <p:nvPicPr>
          <p:cNvPr id="33" name="Picture 32" descr="4.jpg"/>
          <p:cNvPicPr>
            <a:picLocks noChangeAspect="1"/>
          </p:cNvPicPr>
          <p:nvPr/>
        </p:nvPicPr>
        <p:blipFill>
          <a:blip r:embed="rId2"/>
          <a:stretch>
            <a:fillRect/>
          </a:stretch>
        </p:blipFill>
        <p:spPr>
          <a:xfrm>
            <a:off x="1828800" y="4800600"/>
            <a:ext cx="2057400" cy="2057400"/>
          </a:xfrm>
          <a:prstGeom prst="rect">
            <a:avLst/>
          </a:prstGeom>
        </p:spPr>
      </p:pic>
      <p:pic>
        <p:nvPicPr>
          <p:cNvPr id="34" name="Picture 33" descr="4.jpg"/>
          <p:cNvPicPr>
            <a:picLocks noChangeAspect="1"/>
          </p:cNvPicPr>
          <p:nvPr/>
        </p:nvPicPr>
        <p:blipFill>
          <a:blip r:embed="rId2"/>
          <a:stretch>
            <a:fillRect/>
          </a:stretch>
        </p:blipFill>
        <p:spPr>
          <a:xfrm>
            <a:off x="3619500" y="3771900"/>
            <a:ext cx="2057400" cy="2057400"/>
          </a:xfrm>
          <a:prstGeom prst="rect">
            <a:avLst/>
          </a:prstGeom>
        </p:spPr>
      </p:pic>
      <p:pic>
        <p:nvPicPr>
          <p:cNvPr id="35" name="Picture 34" descr="4.jpg"/>
          <p:cNvPicPr>
            <a:picLocks noChangeAspect="1"/>
          </p:cNvPicPr>
          <p:nvPr/>
        </p:nvPicPr>
        <p:blipFill>
          <a:blip r:embed="rId2"/>
          <a:stretch>
            <a:fillRect/>
          </a:stretch>
        </p:blipFill>
        <p:spPr>
          <a:xfrm>
            <a:off x="4876800" y="4610100"/>
            <a:ext cx="2057400" cy="2057400"/>
          </a:xfrm>
          <a:prstGeom prst="rect">
            <a:avLst/>
          </a:prstGeom>
        </p:spPr>
      </p:pic>
      <p:pic>
        <p:nvPicPr>
          <p:cNvPr id="36" name="Picture 35" descr="4.jpg"/>
          <p:cNvPicPr>
            <a:picLocks noChangeAspect="1"/>
          </p:cNvPicPr>
          <p:nvPr/>
        </p:nvPicPr>
        <p:blipFill>
          <a:blip r:embed="rId2"/>
          <a:stretch>
            <a:fillRect/>
          </a:stretch>
        </p:blipFill>
        <p:spPr>
          <a:xfrm>
            <a:off x="6324600" y="4800600"/>
            <a:ext cx="2057400" cy="2057400"/>
          </a:xfrm>
          <a:prstGeom prst="rect">
            <a:avLst/>
          </a:prstGeom>
        </p:spPr>
      </p:pic>
      <p:sp>
        <p:nvSpPr>
          <p:cNvPr id="37" name="TextBox 36"/>
          <p:cNvSpPr txBox="1"/>
          <p:nvPr/>
        </p:nvSpPr>
        <p:spPr>
          <a:xfrm>
            <a:off x="609600" y="1008608"/>
            <a:ext cx="5715000" cy="4524315"/>
          </a:xfrm>
          <a:prstGeom prst="rect">
            <a:avLst/>
          </a:prstGeom>
          <a:noFill/>
        </p:spPr>
        <p:txBody>
          <a:bodyPr wrap="square" rtlCol="0">
            <a:spAutoFit/>
          </a:bodyPr>
          <a:lstStyle/>
          <a:p>
            <a:r>
              <a:rPr lang="en-US" sz="9600" dirty="0" smtClean="0">
                <a:solidFill>
                  <a:srgbClr val="D9275E"/>
                </a:solidFill>
                <a:latin typeface="Bernard MT Condensed"/>
                <a:cs typeface="Bernard MT Condensed"/>
              </a:rPr>
              <a:t>BLACK PANTHER PARTY</a:t>
            </a:r>
            <a:endParaRPr lang="en-US" sz="9600" dirty="0">
              <a:solidFill>
                <a:srgbClr val="D9275E"/>
              </a:solidFill>
              <a:latin typeface="Bernard MT Condensed"/>
              <a:cs typeface="Bernard MT Condensed"/>
            </a:endParaRPr>
          </a:p>
        </p:txBody>
      </p:sp>
      <p:sp>
        <p:nvSpPr>
          <p:cNvPr id="38" name="TextBox 37"/>
          <p:cNvSpPr txBox="1"/>
          <p:nvPr/>
        </p:nvSpPr>
        <p:spPr>
          <a:xfrm>
            <a:off x="5753100" y="1438870"/>
            <a:ext cx="2628900" cy="1846659"/>
          </a:xfrm>
          <a:prstGeom prst="rect">
            <a:avLst/>
          </a:prstGeom>
          <a:noFill/>
        </p:spPr>
        <p:txBody>
          <a:bodyPr wrap="square" rtlCol="0">
            <a:spAutoFit/>
          </a:bodyPr>
          <a:lstStyle/>
          <a:p>
            <a:r>
              <a:rPr lang="en-US" sz="4800" dirty="0" smtClean="0">
                <a:solidFill>
                  <a:srgbClr val="D9275E"/>
                </a:solidFill>
                <a:latin typeface="Bernard MT Condensed"/>
                <a:cs typeface="Bernard MT Condensed"/>
              </a:rPr>
              <a:t>JOEY WONG</a:t>
            </a:r>
          </a:p>
          <a:p>
            <a:endParaRPr lang="en-US" dirty="0">
              <a:solidFill>
                <a:srgbClr val="D9275E"/>
              </a:solidFill>
            </a:endParaRPr>
          </a:p>
        </p:txBody>
      </p:sp>
      <p:sp>
        <p:nvSpPr>
          <p:cNvPr id="39" name="TextBox 38"/>
          <p:cNvSpPr txBox="1"/>
          <p:nvPr/>
        </p:nvSpPr>
        <p:spPr>
          <a:xfrm>
            <a:off x="5753100" y="3535740"/>
            <a:ext cx="2705100" cy="1846659"/>
          </a:xfrm>
          <a:prstGeom prst="rect">
            <a:avLst/>
          </a:prstGeom>
          <a:noFill/>
        </p:spPr>
        <p:txBody>
          <a:bodyPr wrap="square" rtlCol="0">
            <a:spAutoFit/>
          </a:bodyPr>
          <a:lstStyle/>
          <a:p>
            <a:r>
              <a:rPr lang="en-US" sz="4800" dirty="0" smtClean="0">
                <a:solidFill>
                  <a:srgbClr val="D9275E"/>
                </a:solidFill>
                <a:latin typeface="Bernard MT Condensed"/>
                <a:cs typeface="Bernard MT Condensed"/>
              </a:rPr>
              <a:t>ON YING CHAN</a:t>
            </a:r>
          </a:p>
          <a:p>
            <a:endParaRPr lang="en-US" dirty="0">
              <a:solidFill>
                <a:srgbClr val="D9275E"/>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par>
                          <p:cTn id="31" fill="hold">
                            <p:stCondLst>
                              <p:cond delay="0"/>
                            </p:stCondLst>
                            <p:childTnLst>
                              <p:par>
                                <p:cTn id="32" presetID="1"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childTnLst>
                                </p:cTn>
                              </p:par>
                            </p:childTnLst>
                          </p:cTn>
                        </p:par>
                        <p:par>
                          <p:cTn id="34" fill="hold">
                            <p:stCondLst>
                              <p:cond delay="0"/>
                            </p:stCondLst>
                            <p:childTnLst>
                              <p:par>
                                <p:cTn id="35" presetID="1"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par>
                          <p:cTn id="37" fill="hold">
                            <p:stCondLst>
                              <p:cond delay="0"/>
                            </p:stCondLst>
                            <p:childTnLst>
                              <p:par>
                                <p:cTn id="38" presetID="1"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childTnLst>
                                </p:cTn>
                              </p:par>
                            </p:childTnLst>
                          </p:cTn>
                        </p:par>
                        <p:par>
                          <p:cTn id="40" fill="hold">
                            <p:stCondLst>
                              <p:cond delay="0"/>
                            </p:stCondLst>
                            <p:childTnLst>
                              <p:par>
                                <p:cTn id="41" presetID="1" presetClass="entr" presetSubtype="0"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par>
                          <p:cTn id="43" fill="hold">
                            <p:stCondLst>
                              <p:cond delay="0"/>
                            </p:stCondLst>
                            <p:childTnLst>
                              <p:par>
                                <p:cTn id="44" presetID="1"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childTnLst>
                                </p:cTn>
                              </p:par>
                            </p:childTnLst>
                          </p:cTn>
                        </p:par>
                        <p:par>
                          <p:cTn id="46" fill="hold">
                            <p:stCondLst>
                              <p:cond delay="0"/>
                            </p:stCondLst>
                            <p:childTnLst>
                              <p:par>
                                <p:cTn id="47" presetID="1" presetClass="entr" presetSubtype="0"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childTnLst>
                                </p:cTn>
                              </p:par>
                            </p:childTnLst>
                          </p:cTn>
                        </p:par>
                        <p:par>
                          <p:cTn id="52" fill="hold">
                            <p:stCondLst>
                              <p:cond delay="0"/>
                            </p:stCondLst>
                            <p:childTnLst>
                              <p:par>
                                <p:cTn id="53" presetID="1" presetClass="entr" presetSubtype="0"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par>
                          <p:cTn id="55" fill="hold">
                            <p:stCondLst>
                              <p:cond delay="0"/>
                            </p:stCondLst>
                            <p:childTnLst>
                              <p:par>
                                <p:cTn id="56" presetID="1" presetClass="entr" presetSubtype="0" fill="hold" nodeType="afterEffect">
                                  <p:stCondLst>
                                    <p:cond delay="0"/>
                                  </p:stCondLst>
                                  <p:childTnLst>
                                    <p:set>
                                      <p:cBhvr>
                                        <p:cTn id="57" dur="1" fill="hold">
                                          <p:stCondLst>
                                            <p:cond delay="0"/>
                                          </p:stCondLst>
                                        </p:cTn>
                                        <p:tgtEl>
                                          <p:spTgt spid="22"/>
                                        </p:tgtEl>
                                        <p:attrNameLst>
                                          <p:attrName>style.visibility</p:attrName>
                                        </p:attrNameLst>
                                      </p:cBhvr>
                                      <p:to>
                                        <p:strVal val="visible"/>
                                      </p:to>
                                    </p:set>
                                  </p:childTnLst>
                                </p:cTn>
                              </p:par>
                            </p:childTnLst>
                          </p:cTn>
                        </p:par>
                        <p:par>
                          <p:cTn id="58" fill="hold">
                            <p:stCondLst>
                              <p:cond delay="0"/>
                            </p:stCondLst>
                            <p:childTnLst>
                              <p:par>
                                <p:cTn id="59" presetID="1" presetClass="entr" presetSubtype="0" fill="hold" nodeType="afterEffect">
                                  <p:stCondLst>
                                    <p:cond delay="0"/>
                                  </p:stCondLst>
                                  <p:childTnLst>
                                    <p:set>
                                      <p:cBhvr>
                                        <p:cTn id="60" dur="1" fill="hold">
                                          <p:stCondLst>
                                            <p:cond delay="0"/>
                                          </p:stCondLst>
                                        </p:cTn>
                                        <p:tgtEl>
                                          <p:spTgt spid="23"/>
                                        </p:tgtEl>
                                        <p:attrNameLst>
                                          <p:attrName>style.visibility</p:attrName>
                                        </p:attrNameLst>
                                      </p:cBhvr>
                                      <p:to>
                                        <p:strVal val="visible"/>
                                      </p:to>
                                    </p:set>
                                  </p:childTnLst>
                                </p:cTn>
                              </p:par>
                            </p:childTnLst>
                          </p:cTn>
                        </p:par>
                        <p:par>
                          <p:cTn id="61" fill="hold">
                            <p:stCondLst>
                              <p:cond delay="0"/>
                            </p:stCondLst>
                            <p:childTnLst>
                              <p:par>
                                <p:cTn id="62" presetID="1" presetClass="entr" presetSubtype="0" fill="hold" nodeType="afterEffect">
                                  <p:stCondLst>
                                    <p:cond delay="0"/>
                                  </p:stCondLst>
                                  <p:childTnLst>
                                    <p:set>
                                      <p:cBhvr>
                                        <p:cTn id="63" dur="1" fill="hold">
                                          <p:stCondLst>
                                            <p:cond delay="0"/>
                                          </p:stCondLst>
                                        </p:cTn>
                                        <p:tgtEl>
                                          <p:spTgt spid="24"/>
                                        </p:tgtEl>
                                        <p:attrNameLst>
                                          <p:attrName>style.visibility</p:attrName>
                                        </p:attrNameLst>
                                      </p:cBhvr>
                                      <p:to>
                                        <p:strVal val="visible"/>
                                      </p:to>
                                    </p:set>
                                  </p:childTnLst>
                                </p:cTn>
                              </p:par>
                            </p:childTnLst>
                          </p:cTn>
                        </p:par>
                        <p:par>
                          <p:cTn id="64" fill="hold">
                            <p:stCondLst>
                              <p:cond delay="0"/>
                            </p:stCondLst>
                            <p:childTnLst>
                              <p:par>
                                <p:cTn id="65" presetID="1" presetClass="entr" presetSubtype="0"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childTnLst>
                                </p:cTn>
                              </p:par>
                            </p:childTnLst>
                          </p:cTn>
                        </p:par>
                        <p:par>
                          <p:cTn id="67" fill="hold">
                            <p:stCondLst>
                              <p:cond delay="0"/>
                            </p:stCondLst>
                            <p:childTnLst>
                              <p:par>
                                <p:cTn id="68" presetID="1" presetClass="entr" presetSubtype="0" fill="hold" nodeType="afterEffect">
                                  <p:stCondLst>
                                    <p:cond delay="0"/>
                                  </p:stCondLst>
                                  <p:childTnLst>
                                    <p:set>
                                      <p:cBhvr>
                                        <p:cTn id="69" dur="1" fill="hold">
                                          <p:stCondLst>
                                            <p:cond delay="0"/>
                                          </p:stCondLst>
                                        </p:cTn>
                                        <p:tgtEl>
                                          <p:spTgt spid="26"/>
                                        </p:tgtEl>
                                        <p:attrNameLst>
                                          <p:attrName>style.visibility</p:attrName>
                                        </p:attrNameLst>
                                      </p:cBhvr>
                                      <p:to>
                                        <p:strVal val="visible"/>
                                      </p:to>
                                    </p:set>
                                  </p:childTnLst>
                                </p:cTn>
                              </p:par>
                            </p:childTnLst>
                          </p:cTn>
                        </p:par>
                        <p:par>
                          <p:cTn id="70" fill="hold">
                            <p:stCondLst>
                              <p:cond delay="0"/>
                            </p:stCondLst>
                            <p:childTnLst>
                              <p:par>
                                <p:cTn id="71" presetID="1" presetClass="entr" presetSubtype="0" fill="hold" nodeType="afterEffect">
                                  <p:stCondLst>
                                    <p:cond delay="0"/>
                                  </p:stCondLst>
                                  <p:childTnLst>
                                    <p:set>
                                      <p:cBhvr>
                                        <p:cTn id="72" dur="1" fill="hold">
                                          <p:stCondLst>
                                            <p:cond delay="0"/>
                                          </p:stCondLst>
                                        </p:cTn>
                                        <p:tgtEl>
                                          <p:spTgt spid="27"/>
                                        </p:tgtEl>
                                        <p:attrNameLst>
                                          <p:attrName>style.visibility</p:attrName>
                                        </p:attrNameLst>
                                      </p:cBhvr>
                                      <p:to>
                                        <p:strVal val="visible"/>
                                      </p:to>
                                    </p:set>
                                  </p:childTnLst>
                                </p:cTn>
                              </p:par>
                            </p:childTnLst>
                          </p:cTn>
                        </p:par>
                        <p:par>
                          <p:cTn id="73" fill="hold">
                            <p:stCondLst>
                              <p:cond delay="0"/>
                            </p:stCondLst>
                            <p:childTnLst>
                              <p:par>
                                <p:cTn id="74" presetID="1" presetClass="entr" presetSubtype="0" fill="hold" nodeType="afterEffect">
                                  <p:stCondLst>
                                    <p:cond delay="0"/>
                                  </p:stCondLst>
                                  <p:childTnLst>
                                    <p:set>
                                      <p:cBhvr>
                                        <p:cTn id="75" dur="1" fill="hold">
                                          <p:stCondLst>
                                            <p:cond delay="0"/>
                                          </p:stCondLst>
                                        </p:cTn>
                                        <p:tgtEl>
                                          <p:spTgt spid="28"/>
                                        </p:tgtEl>
                                        <p:attrNameLst>
                                          <p:attrName>style.visibility</p:attrName>
                                        </p:attrNameLst>
                                      </p:cBhvr>
                                      <p:to>
                                        <p:strVal val="visible"/>
                                      </p:to>
                                    </p:set>
                                  </p:childTnLst>
                                </p:cTn>
                              </p:par>
                            </p:childTnLst>
                          </p:cTn>
                        </p:par>
                        <p:par>
                          <p:cTn id="76" fill="hold">
                            <p:stCondLst>
                              <p:cond delay="0"/>
                            </p:stCondLst>
                            <p:childTnLst>
                              <p:par>
                                <p:cTn id="77" presetID="1" presetClass="entr" presetSubtype="0"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childTnLst>
                                </p:cTn>
                              </p:par>
                            </p:childTnLst>
                          </p:cTn>
                        </p:par>
                        <p:par>
                          <p:cTn id="79" fill="hold">
                            <p:stCondLst>
                              <p:cond delay="0"/>
                            </p:stCondLst>
                            <p:childTnLst>
                              <p:par>
                                <p:cTn id="80" presetID="1" presetClass="entr" presetSubtype="0" fill="hold" nodeType="afterEffect">
                                  <p:stCondLst>
                                    <p:cond delay="0"/>
                                  </p:stCondLst>
                                  <p:childTnLst>
                                    <p:set>
                                      <p:cBhvr>
                                        <p:cTn id="81" dur="1" fill="hold">
                                          <p:stCondLst>
                                            <p:cond delay="0"/>
                                          </p:stCondLst>
                                        </p:cTn>
                                        <p:tgtEl>
                                          <p:spTgt spid="30"/>
                                        </p:tgtEl>
                                        <p:attrNameLst>
                                          <p:attrName>style.visibility</p:attrName>
                                        </p:attrNameLst>
                                      </p:cBhvr>
                                      <p:to>
                                        <p:strVal val="visible"/>
                                      </p:to>
                                    </p:set>
                                  </p:childTnLst>
                                </p:cTn>
                              </p:par>
                            </p:childTnLst>
                          </p:cTn>
                        </p:par>
                        <p:par>
                          <p:cTn id="82" fill="hold">
                            <p:stCondLst>
                              <p:cond delay="0"/>
                            </p:stCondLst>
                            <p:childTnLst>
                              <p:par>
                                <p:cTn id="83" presetID="1" presetClass="entr" presetSubtype="0" fill="hold" nodeType="afterEffect">
                                  <p:stCondLst>
                                    <p:cond delay="0"/>
                                  </p:stCondLst>
                                  <p:childTnLst>
                                    <p:set>
                                      <p:cBhvr>
                                        <p:cTn id="84" dur="1" fill="hold">
                                          <p:stCondLst>
                                            <p:cond delay="0"/>
                                          </p:stCondLst>
                                        </p:cTn>
                                        <p:tgtEl>
                                          <p:spTgt spid="31"/>
                                        </p:tgtEl>
                                        <p:attrNameLst>
                                          <p:attrName>style.visibility</p:attrName>
                                        </p:attrNameLst>
                                      </p:cBhvr>
                                      <p:to>
                                        <p:strVal val="visible"/>
                                      </p:to>
                                    </p:set>
                                  </p:childTnLst>
                                </p:cTn>
                              </p:par>
                            </p:childTnLst>
                          </p:cTn>
                        </p:par>
                        <p:par>
                          <p:cTn id="85" fill="hold">
                            <p:stCondLst>
                              <p:cond delay="0"/>
                            </p:stCondLst>
                            <p:childTnLst>
                              <p:par>
                                <p:cTn id="86" presetID="1" presetClass="entr" presetSubtype="0" fill="hold" nodeType="afterEffect">
                                  <p:stCondLst>
                                    <p:cond delay="0"/>
                                  </p:stCondLst>
                                  <p:childTnLst>
                                    <p:set>
                                      <p:cBhvr>
                                        <p:cTn id="87" dur="1" fill="hold">
                                          <p:stCondLst>
                                            <p:cond delay="0"/>
                                          </p:stCondLst>
                                        </p:cTn>
                                        <p:tgtEl>
                                          <p:spTgt spid="32"/>
                                        </p:tgtEl>
                                        <p:attrNameLst>
                                          <p:attrName>style.visibility</p:attrName>
                                        </p:attrNameLst>
                                      </p:cBhvr>
                                      <p:to>
                                        <p:strVal val="visible"/>
                                      </p:to>
                                    </p:set>
                                  </p:childTnLst>
                                </p:cTn>
                              </p:par>
                            </p:childTnLst>
                          </p:cTn>
                        </p:par>
                        <p:par>
                          <p:cTn id="88" fill="hold">
                            <p:stCondLst>
                              <p:cond delay="0"/>
                            </p:stCondLst>
                            <p:childTnLst>
                              <p:par>
                                <p:cTn id="89" presetID="1" presetClass="entr" presetSubtype="0" fill="hold" nodeType="afterEffect">
                                  <p:stCondLst>
                                    <p:cond delay="0"/>
                                  </p:stCondLst>
                                  <p:childTnLst>
                                    <p:set>
                                      <p:cBhvr>
                                        <p:cTn id="90" dur="1" fill="hold">
                                          <p:stCondLst>
                                            <p:cond delay="0"/>
                                          </p:stCondLst>
                                        </p:cTn>
                                        <p:tgtEl>
                                          <p:spTgt spid="33"/>
                                        </p:tgtEl>
                                        <p:attrNameLst>
                                          <p:attrName>style.visibility</p:attrName>
                                        </p:attrNameLst>
                                      </p:cBhvr>
                                      <p:to>
                                        <p:strVal val="visible"/>
                                      </p:to>
                                    </p:set>
                                  </p:childTnLst>
                                </p:cTn>
                              </p:par>
                            </p:childTnLst>
                          </p:cTn>
                        </p:par>
                        <p:par>
                          <p:cTn id="91" fill="hold">
                            <p:stCondLst>
                              <p:cond delay="0"/>
                            </p:stCondLst>
                            <p:childTnLst>
                              <p:par>
                                <p:cTn id="92" presetID="1" presetClass="entr" presetSubtype="0" fill="hold" nodeType="afterEffect">
                                  <p:stCondLst>
                                    <p:cond delay="0"/>
                                  </p:stCondLst>
                                  <p:childTnLst>
                                    <p:set>
                                      <p:cBhvr>
                                        <p:cTn id="93" dur="1" fill="hold">
                                          <p:stCondLst>
                                            <p:cond delay="0"/>
                                          </p:stCondLst>
                                        </p:cTn>
                                        <p:tgtEl>
                                          <p:spTgt spid="34"/>
                                        </p:tgtEl>
                                        <p:attrNameLst>
                                          <p:attrName>style.visibility</p:attrName>
                                        </p:attrNameLst>
                                      </p:cBhvr>
                                      <p:to>
                                        <p:strVal val="visible"/>
                                      </p:to>
                                    </p:set>
                                  </p:childTnLst>
                                </p:cTn>
                              </p:par>
                            </p:childTnLst>
                          </p:cTn>
                        </p:par>
                        <p:par>
                          <p:cTn id="94" fill="hold">
                            <p:stCondLst>
                              <p:cond delay="0"/>
                            </p:stCondLst>
                            <p:childTnLst>
                              <p:par>
                                <p:cTn id="95" presetID="1" presetClass="entr" presetSubtype="0" fill="hold" nodeType="afterEffect">
                                  <p:stCondLst>
                                    <p:cond delay="0"/>
                                  </p:stCondLst>
                                  <p:childTnLst>
                                    <p:set>
                                      <p:cBhvr>
                                        <p:cTn id="96" dur="1" fill="hold">
                                          <p:stCondLst>
                                            <p:cond delay="0"/>
                                          </p:stCondLst>
                                        </p:cTn>
                                        <p:tgtEl>
                                          <p:spTgt spid="35"/>
                                        </p:tgtEl>
                                        <p:attrNameLst>
                                          <p:attrName>style.visibility</p:attrName>
                                        </p:attrNameLst>
                                      </p:cBhvr>
                                      <p:to>
                                        <p:strVal val="visible"/>
                                      </p:to>
                                    </p:set>
                                  </p:childTnLst>
                                </p:cTn>
                              </p:par>
                            </p:childTnLst>
                          </p:cTn>
                        </p:par>
                        <p:par>
                          <p:cTn id="97" fill="hold">
                            <p:stCondLst>
                              <p:cond delay="0"/>
                            </p:stCondLst>
                            <p:childTnLst>
                              <p:par>
                                <p:cTn id="98" presetID="1" presetClass="entr" presetSubtype="0" fill="hold" nodeType="afterEffect">
                                  <p:stCondLst>
                                    <p:cond delay="0"/>
                                  </p:stCondLst>
                                  <p:childTnLst>
                                    <p:set>
                                      <p:cBhvr>
                                        <p:cTn id="99" dur="1" fill="hold">
                                          <p:stCondLst>
                                            <p:cond delay="0"/>
                                          </p:stCondLst>
                                        </p:cTn>
                                        <p:tgtEl>
                                          <p:spTgt spid="36"/>
                                        </p:tgtEl>
                                        <p:attrNameLst>
                                          <p:attrName>style.visibility</p:attrName>
                                        </p:attrNameLst>
                                      </p:cBhvr>
                                      <p:to>
                                        <p:strVal val="visible"/>
                                      </p:to>
                                    </p:set>
                                  </p:childTnLst>
                                </p:cTn>
                              </p:par>
                            </p:childTnLst>
                          </p:cTn>
                        </p:par>
                      </p:childTnLst>
                    </p:cTn>
                  </p:par>
                  <p:par>
                    <p:cTn id="100" fill="hold">
                      <p:stCondLst>
                        <p:cond delay="indefinite"/>
                      </p:stCondLst>
                      <p:childTnLst>
                        <p:par>
                          <p:cTn id="101" fill="hold">
                            <p:stCondLst>
                              <p:cond delay="0"/>
                            </p:stCondLst>
                            <p:childTnLst>
                              <p:par>
                                <p:cTn id="102" presetID="2" presetClass="entr" presetSubtype="8" accel="50000" decel="50000" fill="hold" grpId="0" nodeType="clickEffect">
                                  <p:stCondLst>
                                    <p:cond delay="0"/>
                                  </p:stCondLst>
                                  <p:childTnLst>
                                    <p:set>
                                      <p:cBhvr>
                                        <p:cTn id="103" dur="1" fill="hold">
                                          <p:stCondLst>
                                            <p:cond delay="0"/>
                                          </p:stCondLst>
                                        </p:cTn>
                                        <p:tgtEl>
                                          <p:spTgt spid="37"/>
                                        </p:tgtEl>
                                        <p:attrNameLst>
                                          <p:attrName>style.visibility</p:attrName>
                                        </p:attrNameLst>
                                      </p:cBhvr>
                                      <p:to>
                                        <p:strVal val="visible"/>
                                      </p:to>
                                    </p:set>
                                    <p:anim calcmode="lin" valueType="num">
                                      <p:cBhvr additive="base">
                                        <p:cTn id="104" dur="1000" fill="hold"/>
                                        <p:tgtEl>
                                          <p:spTgt spid="37"/>
                                        </p:tgtEl>
                                        <p:attrNameLst>
                                          <p:attrName>ppt_x</p:attrName>
                                        </p:attrNameLst>
                                      </p:cBhvr>
                                      <p:tavLst>
                                        <p:tav tm="0">
                                          <p:val>
                                            <p:strVal val="0-#ppt_w/2"/>
                                          </p:val>
                                        </p:tav>
                                        <p:tav tm="100000">
                                          <p:val>
                                            <p:strVal val="#ppt_x"/>
                                          </p:val>
                                        </p:tav>
                                      </p:tavLst>
                                    </p:anim>
                                    <p:anim calcmode="lin" valueType="num">
                                      <p:cBhvr additive="base">
                                        <p:cTn id="105" dur="10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 presetClass="entr" presetSubtype="2" accel="50000" decel="50000" fill="hold" grpId="0" nodeType="click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additive="base">
                                        <p:cTn id="110" dur="1000" fill="hold"/>
                                        <p:tgtEl>
                                          <p:spTgt spid="38"/>
                                        </p:tgtEl>
                                        <p:attrNameLst>
                                          <p:attrName>ppt_x</p:attrName>
                                        </p:attrNameLst>
                                      </p:cBhvr>
                                      <p:tavLst>
                                        <p:tav tm="0">
                                          <p:val>
                                            <p:strVal val="1+#ppt_w/2"/>
                                          </p:val>
                                        </p:tav>
                                        <p:tav tm="100000">
                                          <p:val>
                                            <p:strVal val="#ppt_x"/>
                                          </p:val>
                                        </p:tav>
                                      </p:tavLst>
                                    </p:anim>
                                    <p:anim calcmode="lin" valueType="num">
                                      <p:cBhvr additive="base">
                                        <p:cTn id="111" dur="10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2" accel="50000" decel="50000" fill="hold" grpId="0" nodeType="clickEffect">
                                  <p:stCondLst>
                                    <p:cond delay="0"/>
                                  </p:stCondLst>
                                  <p:childTnLst>
                                    <p:set>
                                      <p:cBhvr>
                                        <p:cTn id="115" dur="1" fill="hold">
                                          <p:stCondLst>
                                            <p:cond delay="0"/>
                                          </p:stCondLst>
                                        </p:cTn>
                                        <p:tgtEl>
                                          <p:spTgt spid="39"/>
                                        </p:tgtEl>
                                        <p:attrNameLst>
                                          <p:attrName>style.visibility</p:attrName>
                                        </p:attrNameLst>
                                      </p:cBhvr>
                                      <p:to>
                                        <p:strVal val="visible"/>
                                      </p:to>
                                    </p:set>
                                    <p:anim calcmode="lin" valueType="num">
                                      <p:cBhvr additive="base">
                                        <p:cTn id="116" dur="1000" fill="hold"/>
                                        <p:tgtEl>
                                          <p:spTgt spid="39"/>
                                        </p:tgtEl>
                                        <p:attrNameLst>
                                          <p:attrName>ppt_x</p:attrName>
                                        </p:attrNameLst>
                                      </p:cBhvr>
                                      <p:tavLst>
                                        <p:tav tm="0">
                                          <p:val>
                                            <p:strVal val="1+#ppt_w/2"/>
                                          </p:val>
                                        </p:tav>
                                        <p:tav tm="100000">
                                          <p:val>
                                            <p:strVal val="#ppt_x"/>
                                          </p:val>
                                        </p:tav>
                                      </p:tavLst>
                                    </p:anim>
                                    <p:anim calcmode="lin" valueType="num">
                                      <p:cBhvr additive="base">
                                        <p:cTn id="117"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Bernard MT Condensed"/>
                <a:cs typeface="Bernard MT Condensed"/>
              </a:rPr>
              <a:t>WHY DID THEY CHOOSE THE NAME </a:t>
            </a:r>
            <a:br>
              <a:rPr lang="en-US" dirty="0" smtClean="0">
                <a:latin typeface="Bernard MT Condensed"/>
                <a:cs typeface="Bernard MT Condensed"/>
              </a:rPr>
            </a:br>
            <a:r>
              <a:rPr lang="en-US" dirty="0" smtClean="0">
                <a:latin typeface="Bernard MT Condensed"/>
                <a:cs typeface="Bernard MT Condensed"/>
              </a:rPr>
              <a:t>“BLACK PANTHER”?</a:t>
            </a:r>
            <a:endParaRPr lang="en-US" dirty="0">
              <a:latin typeface="Bernard MT Condensed"/>
              <a:cs typeface="Bernard MT Condensed"/>
            </a:endParaRPr>
          </a:p>
        </p:txBody>
      </p:sp>
      <p:sp>
        <p:nvSpPr>
          <p:cNvPr id="3" name="Content Placeholder 2"/>
          <p:cNvSpPr>
            <a:spLocks noGrp="1"/>
          </p:cNvSpPr>
          <p:nvPr>
            <p:ph idx="1"/>
          </p:nvPr>
        </p:nvSpPr>
        <p:spPr/>
        <p:txBody>
          <a:bodyPr>
            <a:normAutofit/>
          </a:bodyPr>
          <a:lstStyle/>
          <a:p>
            <a:pPr>
              <a:buNone/>
            </a:pPr>
            <a:r>
              <a:rPr lang="en-US" dirty="0" smtClean="0">
                <a:latin typeface="Bernard MT Condensed" pitchFamily="18" charset="0"/>
              </a:rPr>
              <a:t>   </a:t>
            </a:r>
            <a:r>
              <a:rPr lang="en-US" dirty="0" smtClean="0">
                <a:latin typeface="Bernard MT Condensed" pitchFamily="18" charset="0"/>
                <a:cs typeface="Britannic Bold"/>
              </a:rPr>
              <a:t>The original name for the Black Panther was the Black Panther Party for self defense.  The word “Black” was to show their nationality, and “Panther” was to show their power and strength.</a:t>
            </a:r>
          </a:p>
        </p:txBody>
      </p:sp>
      <p:pic>
        <p:nvPicPr>
          <p:cNvPr id="4" name="Picture 3" descr="4.jpg"/>
          <p:cNvPicPr>
            <a:picLocks noChangeAspect="1"/>
          </p:cNvPicPr>
          <p:nvPr/>
        </p:nvPicPr>
        <p:blipFill>
          <a:blip r:embed="rId2"/>
          <a:stretch>
            <a:fillRect/>
          </a:stretch>
        </p:blipFill>
        <p:spPr>
          <a:xfrm>
            <a:off x="6858000" y="4648200"/>
            <a:ext cx="2057400" cy="2057400"/>
          </a:xfrm>
          <a:prstGeom prst="rect">
            <a:avLst/>
          </a:prstGeom>
        </p:spPr>
      </p:pic>
      <p:pic>
        <p:nvPicPr>
          <p:cNvPr id="6" name="Picture 5" descr="frace - black jaguar.jpg"/>
          <p:cNvPicPr>
            <a:picLocks noChangeAspect="1"/>
          </p:cNvPicPr>
          <p:nvPr/>
        </p:nvPicPr>
        <p:blipFill>
          <a:blip r:embed="rId3"/>
          <a:stretch>
            <a:fillRect/>
          </a:stretch>
        </p:blipFill>
        <p:spPr>
          <a:xfrm>
            <a:off x="1143000" y="4241648"/>
            <a:ext cx="1828800" cy="2463952"/>
          </a:xfrm>
          <a:prstGeom prst="rect">
            <a:avLst/>
          </a:prstGeom>
        </p:spPr>
      </p:pic>
      <p:pic>
        <p:nvPicPr>
          <p:cNvPr id="9" name="Picture 8" descr="Black Jaguar Web Low Res.jpg"/>
          <p:cNvPicPr>
            <a:picLocks noChangeAspect="1"/>
          </p:cNvPicPr>
          <p:nvPr/>
        </p:nvPicPr>
        <p:blipFill>
          <a:blip r:embed="rId4"/>
          <a:stretch>
            <a:fillRect/>
          </a:stretch>
        </p:blipFill>
        <p:spPr>
          <a:xfrm>
            <a:off x="3200400" y="4267200"/>
            <a:ext cx="3454400" cy="2304733"/>
          </a:xfrm>
          <a:prstGeom prst="rect">
            <a:avLst/>
          </a:prstGeom>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4525963"/>
          </a:xfrm>
        </p:spPr>
        <p:txBody>
          <a:bodyPr/>
          <a:lstStyle/>
          <a:p>
            <a:pPr>
              <a:buNone/>
            </a:pPr>
            <a:r>
              <a:rPr lang="en-US" dirty="0" smtClean="0"/>
              <a:t>   </a:t>
            </a:r>
          </a:p>
          <a:p>
            <a:pPr>
              <a:buNone/>
            </a:pPr>
            <a:r>
              <a:rPr lang="en-US" dirty="0" smtClean="0">
                <a:latin typeface="Bernard MT Condensed" pitchFamily="18" charset="0"/>
              </a:rPr>
              <a:t>  </a:t>
            </a:r>
            <a:r>
              <a:rPr lang="en-US" dirty="0" smtClean="0">
                <a:latin typeface="Bernard MT Condensed" pitchFamily="18" charset="0"/>
                <a:cs typeface="Britannic Bold"/>
              </a:rPr>
              <a:t>The word self-defense was added to separate the non-violent group which was protesting for the same thing at the time. (which was led by Martin Luther King at </a:t>
            </a:r>
          </a:p>
          <a:p>
            <a:pPr>
              <a:buNone/>
            </a:pPr>
            <a:r>
              <a:rPr lang="en-US" dirty="0" smtClean="0">
                <a:latin typeface="Bernard MT Condensed" pitchFamily="18" charset="0"/>
                <a:cs typeface="Britannic Bold"/>
              </a:rPr>
              <a:t>    the time)</a:t>
            </a:r>
          </a:p>
          <a:p>
            <a:endParaRPr lang="en-US" dirty="0">
              <a:latin typeface="Bernard MT Condensed" pitchFamily="18" charset="0"/>
            </a:endParaRPr>
          </a:p>
        </p:txBody>
      </p:sp>
      <p:pic>
        <p:nvPicPr>
          <p:cNvPr id="5" name="Picture 4" descr="4.jpg"/>
          <p:cNvPicPr>
            <a:picLocks noChangeAspect="1"/>
          </p:cNvPicPr>
          <p:nvPr/>
        </p:nvPicPr>
        <p:blipFill>
          <a:blip r:embed="rId2"/>
          <a:stretch>
            <a:fillRect/>
          </a:stretch>
        </p:blipFill>
        <p:spPr>
          <a:xfrm>
            <a:off x="6858000" y="4648200"/>
            <a:ext cx="2057400" cy="2057400"/>
          </a:xfrm>
          <a:prstGeom prst="rect">
            <a:avLst/>
          </a:prstGeom>
        </p:spPr>
      </p:pic>
      <p:pic>
        <p:nvPicPr>
          <p:cNvPr id="6" name="Picture 5" descr="huey-and-bobby2-1.jpg"/>
          <p:cNvPicPr>
            <a:picLocks noChangeAspect="1"/>
          </p:cNvPicPr>
          <p:nvPr/>
        </p:nvPicPr>
        <p:blipFill>
          <a:blip r:embed="rId3"/>
          <a:stretch>
            <a:fillRect/>
          </a:stretch>
        </p:blipFill>
        <p:spPr>
          <a:xfrm>
            <a:off x="4229100" y="3559206"/>
            <a:ext cx="2114550" cy="2177987"/>
          </a:xfrm>
          <a:prstGeom prst="rect">
            <a:avLst/>
          </a:prstGeom>
        </p:spPr>
      </p:pic>
      <p:pic>
        <p:nvPicPr>
          <p:cNvPr id="7" name="Picture 6" descr="images.jpeg"/>
          <p:cNvPicPr>
            <a:picLocks noChangeAspect="1"/>
          </p:cNvPicPr>
          <p:nvPr/>
        </p:nvPicPr>
        <p:blipFill>
          <a:blip r:embed="rId4"/>
          <a:stretch>
            <a:fillRect/>
          </a:stretch>
        </p:blipFill>
        <p:spPr>
          <a:xfrm>
            <a:off x="228600" y="3559223"/>
            <a:ext cx="2133600" cy="2543079"/>
          </a:xfrm>
          <a:prstGeom prst="rect">
            <a:avLst/>
          </a:prstGeom>
        </p:spPr>
      </p:pic>
      <p:sp>
        <p:nvSpPr>
          <p:cNvPr id="9" name="TextBox 8"/>
          <p:cNvSpPr txBox="1"/>
          <p:nvPr/>
        </p:nvSpPr>
        <p:spPr>
          <a:xfrm>
            <a:off x="2286000" y="5275545"/>
            <a:ext cx="2133600" cy="1200329"/>
          </a:xfrm>
          <a:prstGeom prst="rect">
            <a:avLst/>
          </a:prstGeom>
          <a:noFill/>
        </p:spPr>
        <p:txBody>
          <a:bodyPr wrap="square" rtlCol="0">
            <a:spAutoFit/>
          </a:bodyPr>
          <a:lstStyle/>
          <a:p>
            <a:r>
              <a:rPr lang="en-US" dirty="0" smtClean="0">
                <a:latin typeface="Bernard MT Condensed" pitchFamily="18" charset="0"/>
              </a:rPr>
              <a:t>Martin Luther King</a:t>
            </a:r>
          </a:p>
          <a:p>
            <a:r>
              <a:rPr lang="en-US" dirty="0" smtClean="0">
                <a:latin typeface="Bernard MT Condensed" pitchFamily="18" charset="0"/>
              </a:rPr>
              <a:t>Leader of the Non-violent group </a:t>
            </a:r>
          </a:p>
          <a:p>
            <a:endParaRPr lang="en-US" dirty="0"/>
          </a:p>
        </p:txBody>
      </p:sp>
      <p:sp>
        <p:nvSpPr>
          <p:cNvPr id="10" name="TextBox 9"/>
          <p:cNvSpPr txBox="1"/>
          <p:nvPr/>
        </p:nvSpPr>
        <p:spPr>
          <a:xfrm>
            <a:off x="6343650" y="3447871"/>
            <a:ext cx="2114550" cy="1200329"/>
          </a:xfrm>
          <a:prstGeom prst="rect">
            <a:avLst/>
          </a:prstGeom>
          <a:noFill/>
        </p:spPr>
        <p:txBody>
          <a:bodyPr wrap="square" rtlCol="0">
            <a:spAutoFit/>
          </a:bodyPr>
          <a:lstStyle/>
          <a:p>
            <a:r>
              <a:rPr lang="en-US" dirty="0" smtClean="0">
                <a:latin typeface="Bernard MT Condensed" pitchFamily="18" charset="0"/>
              </a:rPr>
              <a:t>Huey Newton and Bobby Seale</a:t>
            </a:r>
          </a:p>
          <a:p>
            <a:r>
              <a:rPr lang="en-US" dirty="0" smtClean="0">
                <a:latin typeface="Bernard MT Condensed" pitchFamily="18" charset="0"/>
              </a:rPr>
              <a:t>Leader of Black Panthers</a:t>
            </a:r>
            <a:endParaRPr lang="en-US" dirty="0">
              <a:latin typeface="Bernard MT Condensed" pitchFamily="18" charset="0"/>
            </a:endParaRPr>
          </a:p>
        </p:txBody>
      </p:sp>
    </p:spTree>
  </p:cSld>
  <p:clrMapOvr>
    <a:masterClrMapping/>
  </p:clrMapOvr>
  <p:transition>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Autofit/>
          </a:bodyPr>
          <a:lstStyle/>
          <a:p>
            <a:r>
              <a:rPr lang="en-US" sz="5400" dirty="0" smtClean="0">
                <a:latin typeface="Bernard MT Condensed"/>
                <a:cs typeface="Bernard MT Condensed"/>
              </a:rPr>
              <a:t>WHY WERE THE BLACK PANTHERS FORMED?</a:t>
            </a:r>
            <a:endParaRPr lang="en-US" sz="5400" dirty="0">
              <a:latin typeface="Bernard MT Condensed"/>
              <a:cs typeface="Bernard MT Condensed"/>
            </a:endParaRPr>
          </a:p>
        </p:txBody>
      </p:sp>
      <p:sp>
        <p:nvSpPr>
          <p:cNvPr id="3" name="Content Placeholder 2"/>
          <p:cNvSpPr>
            <a:spLocks noGrp="1"/>
          </p:cNvSpPr>
          <p:nvPr>
            <p:ph idx="1"/>
          </p:nvPr>
        </p:nvSpPr>
        <p:spPr/>
        <p:txBody>
          <a:bodyPr/>
          <a:lstStyle/>
          <a:p>
            <a:endParaRPr lang="en-US" dirty="0" smtClean="0">
              <a:latin typeface="Britannic Bold"/>
              <a:cs typeface="Britannic Bold"/>
            </a:endParaRPr>
          </a:p>
          <a:p>
            <a:r>
              <a:rPr lang="en-US" dirty="0" smtClean="0">
                <a:latin typeface="Bernard MT Condensed" pitchFamily="18" charset="0"/>
                <a:cs typeface="Britannic Bold"/>
              </a:rPr>
              <a:t>The Black Panther Party for Self-</a:t>
            </a:r>
            <a:r>
              <a:rPr lang="en-US" dirty="0" err="1" smtClean="0">
                <a:latin typeface="Bernard MT Condensed" pitchFamily="18" charset="0"/>
                <a:cs typeface="Britannic Bold"/>
              </a:rPr>
              <a:t>Defence</a:t>
            </a:r>
            <a:r>
              <a:rPr lang="en-US" dirty="0" smtClean="0">
                <a:latin typeface="Bernard MT Condensed" pitchFamily="18" charset="0"/>
                <a:cs typeface="Britannic Bold"/>
              </a:rPr>
              <a:t> was formed in mid 1960s – 1970s for the freedom and equality of black people.</a:t>
            </a:r>
          </a:p>
          <a:p>
            <a:r>
              <a:rPr lang="en-US" dirty="0" smtClean="0">
                <a:latin typeface="Bernard MT Condensed" pitchFamily="18" charset="0"/>
                <a:cs typeface="Britannic Bold"/>
              </a:rPr>
              <a:t>They were well known for their military behavior, their political and their</a:t>
            </a:r>
          </a:p>
          <a:p>
            <a:pPr>
              <a:buNone/>
            </a:pPr>
            <a:r>
              <a:rPr lang="en-US" dirty="0" smtClean="0">
                <a:latin typeface="Bernard MT Condensed" pitchFamily="18" charset="0"/>
                <a:cs typeface="Britannic Bold"/>
              </a:rPr>
              <a:t>   social flourishes.</a:t>
            </a:r>
          </a:p>
          <a:p>
            <a:pPr>
              <a:buNone/>
            </a:pPr>
            <a:r>
              <a:rPr lang="en-US" dirty="0" smtClean="0">
                <a:latin typeface="Bernard MT Condensed" pitchFamily="18" charset="0"/>
                <a:cs typeface="Britannic Bold"/>
              </a:rPr>
              <a:t> </a:t>
            </a:r>
            <a:endParaRPr lang="en-US" dirty="0">
              <a:latin typeface="Bernard MT Condensed" pitchFamily="18" charset="0"/>
              <a:cs typeface="Britannic Bold"/>
            </a:endParaRPr>
          </a:p>
        </p:txBody>
      </p:sp>
      <p:pic>
        <p:nvPicPr>
          <p:cNvPr id="4" name="Picture 3" descr="4.jpg"/>
          <p:cNvPicPr>
            <a:picLocks noChangeAspect="1"/>
          </p:cNvPicPr>
          <p:nvPr/>
        </p:nvPicPr>
        <p:blipFill>
          <a:blip r:embed="rId2"/>
          <a:stretch>
            <a:fillRect/>
          </a:stretch>
        </p:blipFill>
        <p:spPr>
          <a:xfrm>
            <a:off x="6858000" y="4572000"/>
            <a:ext cx="2057400" cy="2057400"/>
          </a:xfrm>
          <a:prstGeom prst="rect">
            <a:avLst/>
          </a:prstGeom>
        </p:spPr>
      </p:pic>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dirty="0" smtClean="0">
                <a:latin typeface="Bernard MT Condensed"/>
                <a:cs typeface="Bernard MT Condensed"/>
              </a:rPr>
              <a:t>WHO WERE THE BLACK PANTHERS?</a:t>
            </a:r>
            <a:endParaRPr lang="en-US" sz="5400" dirty="0">
              <a:latin typeface="Bernard MT Condensed"/>
              <a:cs typeface="Bernard MT Condensed"/>
            </a:endParaRPr>
          </a:p>
        </p:txBody>
      </p:sp>
      <p:sp>
        <p:nvSpPr>
          <p:cNvPr id="3" name="Content Placeholder 2"/>
          <p:cNvSpPr>
            <a:spLocks noGrp="1"/>
          </p:cNvSpPr>
          <p:nvPr>
            <p:ph idx="1"/>
          </p:nvPr>
        </p:nvSpPr>
        <p:spPr/>
        <p:txBody>
          <a:bodyPr>
            <a:normAutofit/>
          </a:bodyPr>
          <a:lstStyle/>
          <a:p>
            <a:r>
              <a:rPr lang="en-US" dirty="0" smtClean="0">
                <a:latin typeface="Britannic Bold"/>
                <a:cs typeface="Britannic Bold"/>
              </a:rPr>
              <a:t> </a:t>
            </a:r>
            <a:r>
              <a:rPr lang="en-US" dirty="0" smtClean="0">
                <a:latin typeface="Bernard MT Condensed" pitchFamily="18" charset="0"/>
                <a:cs typeface="Britannic Bold"/>
              </a:rPr>
              <a:t>Huey P. Newton and  Bobby Seale formed the Party of Black Panthers in the mid 1960s, he got some friends and the Panther Party rose.</a:t>
            </a:r>
          </a:p>
          <a:p>
            <a:endParaRPr lang="en-US" dirty="0" smtClean="0">
              <a:latin typeface="Bernard MT Condensed" pitchFamily="18" charset="0"/>
            </a:endParaRPr>
          </a:p>
        </p:txBody>
      </p:sp>
      <p:pic>
        <p:nvPicPr>
          <p:cNvPr id="4" name="Picture 3" descr="4.jpg"/>
          <p:cNvPicPr>
            <a:picLocks noChangeAspect="1"/>
          </p:cNvPicPr>
          <p:nvPr/>
        </p:nvPicPr>
        <p:blipFill>
          <a:blip r:embed="rId2"/>
          <a:stretch>
            <a:fillRect/>
          </a:stretch>
        </p:blipFill>
        <p:spPr>
          <a:xfrm>
            <a:off x="6929454" y="4719654"/>
            <a:ext cx="1985946" cy="1985946"/>
          </a:xfrm>
          <a:prstGeom prst="rect">
            <a:avLst/>
          </a:prstGeom>
        </p:spPr>
      </p:pic>
      <p:pic>
        <p:nvPicPr>
          <p:cNvPr id="5" name="Picture 4" descr="november-6.jpg"/>
          <p:cNvPicPr>
            <a:picLocks noChangeAspect="1"/>
          </p:cNvPicPr>
          <p:nvPr/>
        </p:nvPicPr>
        <p:blipFill>
          <a:blip r:embed="rId3"/>
          <a:stretch>
            <a:fillRect/>
          </a:stretch>
        </p:blipFill>
        <p:spPr>
          <a:xfrm>
            <a:off x="1143000" y="3728582"/>
            <a:ext cx="3276600" cy="2693096"/>
          </a:xfrm>
          <a:prstGeom prst="rect">
            <a:avLst/>
          </a:prstGeom>
        </p:spPr>
      </p:pic>
      <p:sp>
        <p:nvSpPr>
          <p:cNvPr id="6" name="TextBox 5"/>
          <p:cNvSpPr txBox="1"/>
          <p:nvPr/>
        </p:nvSpPr>
        <p:spPr>
          <a:xfrm>
            <a:off x="4648200" y="3581400"/>
            <a:ext cx="3810000" cy="1200329"/>
          </a:xfrm>
          <a:prstGeom prst="rect">
            <a:avLst/>
          </a:prstGeom>
          <a:noFill/>
        </p:spPr>
        <p:txBody>
          <a:bodyPr wrap="square" rtlCol="0">
            <a:spAutoFit/>
          </a:bodyPr>
          <a:lstStyle/>
          <a:p>
            <a:r>
              <a:rPr lang="en-US" sz="3600" dirty="0" smtClean="0">
                <a:latin typeface="Bernard MT Condensed" pitchFamily="18" charset="0"/>
              </a:rPr>
              <a:t>Original Six </a:t>
            </a:r>
          </a:p>
          <a:p>
            <a:r>
              <a:rPr lang="en-US" sz="3600" dirty="0" smtClean="0">
                <a:latin typeface="Bernard MT Condensed" pitchFamily="18" charset="0"/>
              </a:rPr>
              <a:t>Black Panthers</a:t>
            </a:r>
            <a:endParaRPr lang="en-US" sz="3600" dirty="0">
              <a:latin typeface="Bernard MT Condensed" pitchFamily="18" charset="0"/>
            </a:endParaRPr>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dirty="0" smtClean="0">
                <a:latin typeface="Bernard MT Condensed"/>
                <a:cs typeface="Bernard MT Condensed"/>
              </a:rPr>
              <a:t>WHAT WAS THE BLACK PANTHER PARTY?</a:t>
            </a:r>
            <a:endParaRPr lang="en-US" sz="5400" dirty="0">
              <a:latin typeface="Bernard MT Condensed"/>
              <a:cs typeface="Bernard MT Condensed"/>
            </a:endParaRPr>
          </a:p>
        </p:txBody>
      </p:sp>
      <p:sp>
        <p:nvSpPr>
          <p:cNvPr id="3" name="Content Placeholder 2"/>
          <p:cNvSpPr>
            <a:spLocks noGrp="1"/>
          </p:cNvSpPr>
          <p:nvPr>
            <p:ph idx="1"/>
          </p:nvPr>
        </p:nvSpPr>
        <p:spPr/>
        <p:txBody>
          <a:bodyPr/>
          <a:lstStyle/>
          <a:p>
            <a:r>
              <a:rPr lang="en-US" dirty="0" smtClean="0">
                <a:latin typeface="Bernard MT Condensed" pitchFamily="18" charset="0"/>
              </a:rPr>
              <a:t>It was a group of blacks who formed a group and showed people how they should be treated with justice and fairly.</a:t>
            </a:r>
          </a:p>
          <a:p>
            <a:r>
              <a:rPr lang="en-US" dirty="0" smtClean="0">
                <a:latin typeface="Bernard MT Condensed" pitchFamily="18" charset="0"/>
              </a:rPr>
              <a:t>The Black panthers wanted to show people that they were powerful and strong. They also practiced military self </a:t>
            </a:r>
            <a:r>
              <a:rPr lang="en-US" dirty="0" err="1" smtClean="0">
                <a:latin typeface="Bernard MT Condensed" pitchFamily="18" charset="0"/>
              </a:rPr>
              <a:t>defence</a:t>
            </a:r>
            <a:r>
              <a:rPr lang="en-US" dirty="0" smtClean="0">
                <a:latin typeface="Bernard MT Condensed" pitchFamily="18" charset="0"/>
              </a:rPr>
              <a:t>.</a:t>
            </a:r>
            <a:endParaRPr lang="en-US" dirty="0">
              <a:latin typeface="Bernard MT Condensed" pitchFamily="18" charset="0"/>
            </a:endParaRPr>
          </a:p>
        </p:txBody>
      </p:sp>
      <p:pic>
        <p:nvPicPr>
          <p:cNvPr id="4" name="Picture 3" descr="4.jpg"/>
          <p:cNvPicPr>
            <a:picLocks noChangeAspect="1"/>
          </p:cNvPicPr>
          <p:nvPr/>
        </p:nvPicPr>
        <p:blipFill>
          <a:blip r:embed="rId2"/>
          <a:stretch>
            <a:fillRect/>
          </a:stretch>
        </p:blipFill>
        <p:spPr>
          <a:xfrm>
            <a:off x="6858000" y="4648200"/>
            <a:ext cx="2057400" cy="2057400"/>
          </a:xfrm>
          <a:prstGeom prst="rect">
            <a:avLst/>
          </a:prstGeom>
        </p:spPr>
      </p:pic>
      <p:pic>
        <p:nvPicPr>
          <p:cNvPr id="5126" name="Picture 6" descr="http://www.bigmanbpp.com/BigMan-Oakland1968.jpg"/>
          <p:cNvPicPr>
            <a:picLocks noChangeAspect="1" noChangeArrowheads="1"/>
          </p:cNvPicPr>
          <p:nvPr/>
        </p:nvPicPr>
        <p:blipFill>
          <a:blip r:embed="rId3"/>
          <a:srcRect/>
          <a:stretch>
            <a:fillRect/>
          </a:stretch>
        </p:blipFill>
        <p:spPr bwMode="auto">
          <a:xfrm>
            <a:off x="1643042" y="4648200"/>
            <a:ext cx="3981450" cy="2071682"/>
          </a:xfrm>
          <a:prstGeom prst="rect">
            <a:avLst/>
          </a:prstGeom>
          <a:noFill/>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latin typeface="Bernard MT Condensed" pitchFamily="18" charset="0"/>
              </a:rPr>
              <a:t>THE BLACK PANTHER THEORY</a:t>
            </a:r>
            <a:endParaRPr lang="en-US" sz="5400" dirty="0">
              <a:latin typeface="Bernard MT Condensed" pitchFamily="18" charset="0"/>
            </a:endParaRPr>
          </a:p>
        </p:txBody>
      </p:sp>
      <p:sp>
        <p:nvSpPr>
          <p:cNvPr id="3" name="Content Placeholder 2"/>
          <p:cNvSpPr>
            <a:spLocks noGrp="1"/>
          </p:cNvSpPr>
          <p:nvPr>
            <p:ph idx="1"/>
          </p:nvPr>
        </p:nvSpPr>
        <p:spPr/>
        <p:txBody>
          <a:bodyPr/>
          <a:lstStyle/>
          <a:p>
            <a:r>
              <a:rPr lang="en-US" dirty="0" smtClean="0">
                <a:latin typeface="Bernard MT Condensed" pitchFamily="18" charset="0"/>
                <a:cs typeface="Aharoni" pitchFamily="2" charset="-79"/>
              </a:rPr>
              <a:t>The Black panther practices to be like Malcolm X because he represented both a militant </a:t>
            </a:r>
            <a:r>
              <a:rPr lang="en-GB" dirty="0" smtClean="0">
                <a:latin typeface="Bernard MT Condensed" pitchFamily="18" charset="0"/>
              </a:rPr>
              <a:t>revolutionary.</a:t>
            </a:r>
          </a:p>
          <a:p>
            <a:r>
              <a:rPr lang="en-GB" dirty="0" smtClean="0">
                <a:latin typeface="Bernard MT Condensed" pitchFamily="18" charset="0"/>
                <a:cs typeface="Aharoni" pitchFamily="2" charset="-79"/>
              </a:rPr>
              <a:t>Malcolm X fought and stood up to </a:t>
            </a:r>
            <a:r>
              <a:rPr lang="en-US" dirty="0" smtClean="0">
                <a:latin typeface="Bernard MT Condensed" pitchFamily="18" charset="0"/>
              </a:rPr>
              <a:t>win equality for all oppressed minorities. </a:t>
            </a:r>
          </a:p>
          <a:p>
            <a:r>
              <a:rPr lang="en-US" dirty="0" smtClean="0">
                <a:latin typeface="Bernard MT Condensed" pitchFamily="18" charset="0"/>
                <a:cs typeface="Aharoni" pitchFamily="2" charset="-79"/>
              </a:rPr>
              <a:t>He was like a hero to the Black panther party</a:t>
            </a:r>
          </a:p>
          <a:p>
            <a:r>
              <a:rPr lang="en-US" dirty="0" smtClean="0">
                <a:latin typeface="Bernard MT Condensed" pitchFamily="18" charset="0"/>
                <a:cs typeface="Aharoni" pitchFamily="2" charset="-79"/>
              </a:rPr>
              <a:t>The Black panthers followed Malcolm’s belief of international working class unity.</a:t>
            </a:r>
            <a:endParaRPr lang="en-US" dirty="0">
              <a:latin typeface="Bernard MT Condensed" pitchFamily="18" charset="0"/>
              <a:cs typeface="Aharoni" pitchFamily="2" charset="-79"/>
            </a:endParaRPr>
          </a:p>
        </p:txBody>
      </p:sp>
      <p:pic>
        <p:nvPicPr>
          <p:cNvPr id="4" name="Picture 3" descr="4.jpg"/>
          <p:cNvPicPr>
            <a:picLocks noChangeAspect="1"/>
          </p:cNvPicPr>
          <p:nvPr/>
        </p:nvPicPr>
        <p:blipFill>
          <a:blip r:embed="rId2"/>
          <a:stretch>
            <a:fillRect/>
          </a:stretch>
        </p:blipFill>
        <p:spPr>
          <a:xfrm>
            <a:off x="7000892" y="4786322"/>
            <a:ext cx="1914508" cy="1914508"/>
          </a:xfrm>
          <a:prstGeom prst="rect">
            <a:avLst/>
          </a:prstGeom>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Bernard MT Condensed"/>
                <a:cs typeface="Bernard MT Condensed"/>
              </a:rPr>
              <a:t> Huey Newton’s Arrestment</a:t>
            </a:r>
            <a:endParaRPr lang="en-US" dirty="0">
              <a:latin typeface="Bernard MT Condensed" pitchFamily="18" charset="0"/>
            </a:endParaRPr>
          </a:p>
        </p:txBody>
      </p:sp>
      <p:sp>
        <p:nvSpPr>
          <p:cNvPr id="3" name="Content Placeholder 2"/>
          <p:cNvSpPr>
            <a:spLocks noGrp="1"/>
          </p:cNvSpPr>
          <p:nvPr>
            <p:ph idx="1"/>
          </p:nvPr>
        </p:nvSpPr>
        <p:spPr/>
        <p:txBody>
          <a:bodyPr>
            <a:normAutofit lnSpcReduction="10000"/>
          </a:bodyPr>
          <a:lstStyle/>
          <a:p>
            <a:r>
              <a:rPr lang="en-US" dirty="0" smtClean="0">
                <a:latin typeface="Bernard MT Condensed" pitchFamily="18" charset="0"/>
              </a:rPr>
              <a:t>As the BPP was starting to spread and became known all around the world, Huey Newton was arrested in the 70s for alleged murder.</a:t>
            </a:r>
          </a:p>
          <a:p>
            <a:r>
              <a:rPr lang="en-US" dirty="0" smtClean="0">
                <a:latin typeface="Bernard MT Condensed" pitchFamily="18" charset="0"/>
              </a:rPr>
              <a:t>Immediately, a “Free Huey” campaign started, lead by </a:t>
            </a:r>
            <a:r>
              <a:rPr lang="en-US" dirty="0" err="1" smtClean="0">
                <a:latin typeface="Bernard MT Condensed" pitchFamily="18" charset="0"/>
              </a:rPr>
              <a:t>Eldrige</a:t>
            </a:r>
            <a:r>
              <a:rPr lang="en-US" dirty="0" smtClean="0">
                <a:latin typeface="Bernard MT Condensed" pitchFamily="18" charset="0"/>
              </a:rPr>
              <a:t> Cleaver.  However, Huey Newton was only released until 1070s.</a:t>
            </a:r>
          </a:p>
          <a:p>
            <a:r>
              <a:rPr lang="en-US" dirty="0" smtClean="0"/>
              <a:t>Eldridge Cleaver.</a:t>
            </a:r>
          </a:p>
          <a:p>
            <a:r>
              <a:rPr lang="en-US" dirty="0" smtClean="0"/>
              <a:t>Leader of  “Free Huey”</a:t>
            </a:r>
          </a:p>
          <a:p>
            <a:pPr>
              <a:buNone/>
            </a:pPr>
            <a:r>
              <a:rPr lang="en-US" dirty="0" smtClean="0"/>
              <a:t> Campaign</a:t>
            </a:r>
          </a:p>
          <a:p>
            <a:endParaRPr lang="en-US" dirty="0">
              <a:latin typeface="Bernard MT Condensed" pitchFamily="18" charset="0"/>
            </a:endParaRPr>
          </a:p>
        </p:txBody>
      </p:sp>
      <p:pic>
        <p:nvPicPr>
          <p:cNvPr id="4" name="Picture 3" descr="4.jpg"/>
          <p:cNvPicPr>
            <a:picLocks noChangeAspect="1"/>
          </p:cNvPicPr>
          <p:nvPr/>
        </p:nvPicPr>
        <p:blipFill>
          <a:blip r:embed="rId2"/>
          <a:stretch>
            <a:fillRect/>
          </a:stretch>
        </p:blipFill>
        <p:spPr>
          <a:xfrm>
            <a:off x="6858000" y="4648200"/>
            <a:ext cx="2057400" cy="2057400"/>
          </a:xfrm>
          <a:prstGeom prst="rect">
            <a:avLst/>
          </a:prstGeom>
        </p:spPr>
      </p:pic>
      <p:pic>
        <p:nvPicPr>
          <p:cNvPr id="5" name="Picture 4" descr="images.jpeg"/>
          <p:cNvPicPr>
            <a:picLocks noChangeAspect="1"/>
          </p:cNvPicPr>
          <p:nvPr/>
        </p:nvPicPr>
        <p:blipFill>
          <a:blip r:embed="rId3"/>
          <a:stretch>
            <a:fillRect/>
          </a:stretch>
        </p:blipFill>
        <p:spPr>
          <a:xfrm>
            <a:off x="4857752" y="4648200"/>
            <a:ext cx="1676400" cy="1999561"/>
          </a:xfrm>
          <a:prstGeom prst="rect">
            <a:avLst/>
          </a:prstGeom>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Bernard MT Condensed" pitchFamily="18" charset="0"/>
              </a:rPr>
              <a:t>THE TEN POINT PROGRAM</a:t>
            </a:r>
            <a:endParaRPr lang="en-GB" dirty="0">
              <a:latin typeface="Bernard MT Condensed" pitchFamily="18" charset="0"/>
            </a:endParaRPr>
          </a:p>
        </p:txBody>
      </p:sp>
      <p:sp>
        <p:nvSpPr>
          <p:cNvPr id="3" name="Content Placeholder 2"/>
          <p:cNvSpPr>
            <a:spLocks noGrp="1"/>
          </p:cNvSpPr>
          <p:nvPr>
            <p:ph idx="1"/>
          </p:nvPr>
        </p:nvSpPr>
        <p:spPr/>
        <p:txBody>
          <a:bodyPr>
            <a:normAutofit fontScale="85000" lnSpcReduction="10000"/>
          </a:bodyPr>
          <a:lstStyle/>
          <a:p>
            <a:r>
              <a:rPr lang="en-US" dirty="0" smtClean="0">
                <a:latin typeface="Bernard MT Condensed" pitchFamily="18" charset="0"/>
                <a:cs typeface="Britannic Bold"/>
              </a:rPr>
              <a:t>The Black Panthers had a program called the Ten Point Program, which is basically just the BPP’s goals.</a:t>
            </a:r>
          </a:p>
          <a:p>
            <a:r>
              <a:rPr lang="en-US" dirty="0" smtClean="0">
                <a:latin typeface="Bernard MT Condensed" pitchFamily="18" charset="0"/>
                <a:cs typeface="Britannic Bold"/>
              </a:rPr>
              <a:t>This is the Ten Point Program:</a:t>
            </a:r>
          </a:p>
          <a:p>
            <a:pPr lvl="0"/>
            <a:r>
              <a:rPr lang="en-US" dirty="0" smtClean="0">
                <a:latin typeface="Bernard MT Condensed" pitchFamily="18" charset="0"/>
                <a:cs typeface="Britannic Bold"/>
              </a:rPr>
              <a:t>We want power to determine the destiny of our black and oppressed communities' education that teaches us our true history and our role in the present day society.</a:t>
            </a:r>
          </a:p>
          <a:p>
            <a:pPr lvl="0"/>
            <a:r>
              <a:rPr lang="en-US" dirty="0" smtClean="0">
                <a:latin typeface="Bernard MT Condensed" pitchFamily="18" charset="0"/>
                <a:cs typeface="Britannic Bold"/>
              </a:rPr>
              <a:t>We want completely free health</a:t>
            </a:r>
          </a:p>
          <a:p>
            <a:pPr lvl="0">
              <a:buNone/>
            </a:pPr>
            <a:r>
              <a:rPr lang="en-US" dirty="0" smtClean="0">
                <a:latin typeface="Bernard MT Condensed" pitchFamily="18" charset="0"/>
                <a:cs typeface="Britannic Bold"/>
              </a:rPr>
              <a:t>    care for all black and oppressed</a:t>
            </a:r>
          </a:p>
          <a:p>
            <a:pPr lvl="0">
              <a:buNone/>
            </a:pPr>
            <a:r>
              <a:rPr lang="en-US" dirty="0" smtClean="0">
                <a:latin typeface="Bernard MT Condensed" pitchFamily="18" charset="0"/>
                <a:cs typeface="Britannic Bold"/>
              </a:rPr>
              <a:t>    people.</a:t>
            </a:r>
          </a:p>
          <a:p>
            <a:endParaRPr lang="en-GB" dirty="0">
              <a:latin typeface="Bernard MT Condensed" pitchFamily="18" charset="0"/>
            </a:endParaRPr>
          </a:p>
        </p:txBody>
      </p:sp>
      <p:pic>
        <p:nvPicPr>
          <p:cNvPr id="4" name="Picture 3" descr="4.jpg"/>
          <p:cNvPicPr>
            <a:picLocks noChangeAspect="1"/>
          </p:cNvPicPr>
          <p:nvPr/>
        </p:nvPicPr>
        <p:blipFill>
          <a:blip r:embed="rId2"/>
          <a:stretch>
            <a:fillRect/>
          </a:stretch>
        </p:blipFill>
        <p:spPr>
          <a:xfrm>
            <a:off x="6858000" y="4648200"/>
            <a:ext cx="2057400" cy="205740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85000" lnSpcReduction="20000"/>
          </a:bodyPr>
          <a:lstStyle/>
          <a:p>
            <a:pPr lvl="0"/>
            <a:r>
              <a:rPr lang="en-US" dirty="0" smtClean="0">
                <a:latin typeface="Bernard MT Condensed" pitchFamily="18" charset="0"/>
                <a:cs typeface="Britannic Bold"/>
              </a:rPr>
              <a:t>We want an immediate end to police brutality</a:t>
            </a:r>
          </a:p>
          <a:p>
            <a:pPr lvl="0">
              <a:buNone/>
            </a:pPr>
            <a:r>
              <a:rPr lang="en-US" dirty="0" smtClean="0">
                <a:latin typeface="Bernard MT Condensed" pitchFamily="18" charset="0"/>
                <a:cs typeface="Britannic Bold"/>
              </a:rPr>
              <a:t>     and murder of black people, other people of </a:t>
            </a:r>
          </a:p>
          <a:p>
            <a:pPr lvl="0">
              <a:buNone/>
            </a:pPr>
            <a:r>
              <a:rPr lang="en-US" dirty="0" smtClean="0">
                <a:latin typeface="Bernard MT Condensed" pitchFamily="18" charset="0"/>
                <a:cs typeface="Britannic Bold"/>
              </a:rPr>
              <a:t>     color, and all oppressed people inside the</a:t>
            </a:r>
          </a:p>
          <a:p>
            <a:pPr lvl="0">
              <a:buNone/>
            </a:pPr>
            <a:r>
              <a:rPr lang="en-US" dirty="0" smtClean="0">
                <a:latin typeface="Bernard MT Condensed" pitchFamily="18" charset="0"/>
                <a:cs typeface="Britannic Bold"/>
              </a:rPr>
              <a:t>    United States.</a:t>
            </a:r>
          </a:p>
          <a:p>
            <a:pPr lvl="0"/>
            <a:r>
              <a:rPr lang="en-US" dirty="0" smtClean="0">
                <a:latin typeface="Bernard MT Condensed" pitchFamily="18" charset="0"/>
                <a:cs typeface="Britannic Bold"/>
              </a:rPr>
              <a:t>We want an immediate end to all wars of aggression.</a:t>
            </a:r>
          </a:p>
          <a:p>
            <a:pPr lvl="0"/>
            <a:r>
              <a:rPr lang="en-US" dirty="0" smtClean="0">
                <a:latin typeface="Bernard MT Condensed" pitchFamily="18" charset="0"/>
                <a:cs typeface="Britannic Bold"/>
              </a:rPr>
              <a:t>We want full employment for our people.</a:t>
            </a:r>
          </a:p>
          <a:p>
            <a:pPr lvl="0"/>
            <a:r>
              <a:rPr lang="en-US" dirty="0" smtClean="0">
                <a:latin typeface="Bernard MT Condensed" pitchFamily="18" charset="0"/>
                <a:cs typeface="Britannic Bold"/>
              </a:rPr>
              <a:t>We want an end to the robbery by the capitalists of our Black Community.</a:t>
            </a:r>
          </a:p>
          <a:p>
            <a:pPr lvl="0"/>
            <a:r>
              <a:rPr lang="en-US" dirty="0" smtClean="0">
                <a:latin typeface="Bernard MT Condensed" pitchFamily="18" charset="0"/>
                <a:cs typeface="Britannic Bold"/>
              </a:rPr>
              <a:t>We want decent housing, fit for the</a:t>
            </a:r>
          </a:p>
          <a:p>
            <a:pPr lvl="0">
              <a:buNone/>
            </a:pPr>
            <a:r>
              <a:rPr lang="en-US" dirty="0" smtClean="0">
                <a:latin typeface="Bernard MT Condensed" pitchFamily="18" charset="0"/>
                <a:cs typeface="Britannic Bold"/>
              </a:rPr>
              <a:t>   shelter of human beings.</a:t>
            </a:r>
          </a:p>
          <a:p>
            <a:pPr lvl="0"/>
            <a:r>
              <a:rPr lang="en-US" dirty="0" smtClean="0">
                <a:latin typeface="Bernard MT Condensed" pitchFamily="18" charset="0"/>
                <a:cs typeface="Britannic Bold"/>
              </a:rPr>
              <a:t>We want decent education for our</a:t>
            </a:r>
          </a:p>
          <a:p>
            <a:pPr lvl="0">
              <a:buNone/>
            </a:pPr>
            <a:r>
              <a:rPr lang="en-US" dirty="0" smtClean="0">
                <a:latin typeface="Bernard MT Condensed" pitchFamily="18" charset="0"/>
                <a:cs typeface="Britannic Bold"/>
              </a:rPr>
              <a:t>    people that exposes the true nature of </a:t>
            </a:r>
          </a:p>
          <a:p>
            <a:pPr lvl="0">
              <a:buNone/>
            </a:pPr>
            <a:r>
              <a:rPr lang="en-US" dirty="0" smtClean="0">
                <a:latin typeface="Bernard MT Condensed" pitchFamily="18" charset="0"/>
                <a:cs typeface="Britannic Bold"/>
              </a:rPr>
              <a:t>    this decadent American society.</a:t>
            </a:r>
          </a:p>
          <a:p>
            <a:endParaRPr lang="en-US" dirty="0" smtClean="0">
              <a:latin typeface="Bernard MT Condensed" pitchFamily="18" charset="0"/>
            </a:endParaRPr>
          </a:p>
          <a:p>
            <a:endParaRPr lang="en-GB" dirty="0">
              <a:latin typeface="Bernard MT Condensed" pitchFamily="18" charset="0"/>
            </a:endParaRPr>
          </a:p>
        </p:txBody>
      </p:sp>
      <p:pic>
        <p:nvPicPr>
          <p:cNvPr id="4" name="Picture 3" descr="4.jpg"/>
          <p:cNvPicPr>
            <a:picLocks noChangeAspect="1"/>
          </p:cNvPicPr>
          <p:nvPr/>
        </p:nvPicPr>
        <p:blipFill>
          <a:blip r:embed="rId2"/>
          <a:stretch>
            <a:fillRect/>
          </a:stretch>
        </p:blipFill>
        <p:spPr>
          <a:xfrm>
            <a:off x="6858000" y="4648200"/>
            <a:ext cx="2057400" cy="2057400"/>
          </a:xfrm>
          <a:prstGeom prst="rect">
            <a:avLst/>
          </a:prstGeom>
        </p:spPr>
      </p:pic>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lvl="0"/>
            <a:r>
              <a:rPr lang="en-US" sz="4000" dirty="0" smtClean="0">
                <a:latin typeface="Bernard MT Condensed" pitchFamily="18" charset="0"/>
              </a:rPr>
              <a:t>We want freedom for all black and oppressed people now held in U. S. Federal, state, county, city and military prisons and jails. We want trials by a jury of peers for all persons charged with so-called crimes under the laws of this country.</a:t>
            </a:r>
          </a:p>
          <a:p>
            <a:pPr>
              <a:buNone/>
            </a:pPr>
            <a:endParaRPr lang="en-US" sz="4000" dirty="0" smtClean="0"/>
          </a:p>
          <a:p>
            <a:endParaRPr lang="en-GB" sz="4000" dirty="0"/>
          </a:p>
        </p:txBody>
      </p:sp>
      <p:pic>
        <p:nvPicPr>
          <p:cNvPr id="4" name="Picture 3" descr="4.jpg"/>
          <p:cNvPicPr>
            <a:picLocks noChangeAspect="1"/>
          </p:cNvPicPr>
          <p:nvPr/>
        </p:nvPicPr>
        <p:blipFill>
          <a:blip r:embed="rId2"/>
          <a:stretch>
            <a:fillRect/>
          </a:stretch>
        </p:blipFill>
        <p:spPr>
          <a:xfrm>
            <a:off x="6858000" y="4648200"/>
            <a:ext cx="2057400" cy="205740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lstStyle/>
          <a:p>
            <a:pPr lvl="0"/>
            <a:r>
              <a:rPr lang="en-US" dirty="0" smtClean="0">
                <a:latin typeface="Bernard MT Condensed" pitchFamily="18" charset="0"/>
              </a:rPr>
              <a:t>We want land, bread, housing, education, clothing, justice, peace, and people’s community control of modern</a:t>
            </a:r>
          </a:p>
          <a:p>
            <a:pPr lvl="0">
              <a:buNone/>
            </a:pPr>
            <a:r>
              <a:rPr lang="en-US" dirty="0" smtClean="0">
                <a:latin typeface="Bernard MT Condensed" pitchFamily="18" charset="0"/>
              </a:rPr>
              <a:t>   technology</a:t>
            </a:r>
          </a:p>
          <a:p>
            <a:endParaRPr lang="en-GB" dirty="0">
              <a:latin typeface="Bernard MT Condensed" pitchFamily="18" charset="0"/>
            </a:endParaRPr>
          </a:p>
        </p:txBody>
      </p:sp>
      <p:pic>
        <p:nvPicPr>
          <p:cNvPr id="1026" name="Picture 2" descr="http://localcrank.files.wordpress.com/2009/07/ist2_4414731-sliced-bread.jpg"/>
          <p:cNvPicPr>
            <a:picLocks noChangeAspect="1" noChangeArrowheads="1"/>
          </p:cNvPicPr>
          <p:nvPr/>
        </p:nvPicPr>
        <p:blipFill>
          <a:blip r:embed="rId2"/>
          <a:srcRect l="6374" t="-3061" r="4388"/>
          <a:stretch>
            <a:fillRect/>
          </a:stretch>
        </p:blipFill>
        <p:spPr bwMode="auto">
          <a:xfrm>
            <a:off x="785786" y="2936072"/>
            <a:ext cx="2000264" cy="2405054"/>
          </a:xfrm>
          <a:prstGeom prst="rect">
            <a:avLst/>
          </a:prstGeom>
          <a:noFill/>
        </p:spPr>
      </p:pic>
      <p:pic>
        <p:nvPicPr>
          <p:cNvPr id="5" name="Picture 4" descr="4.jpg"/>
          <p:cNvPicPr>
            <a:picLocks noChangeAspect="1"/>
          </p:cNvPicPr>
          <p:nvPr/>
        </p:nvPicPr>
        <p:blipFill>
          <a:blip r:embed="rId3"/>
          <a:stretch>
            <a:fillRect/>
          </a:stretch>
        </p:blipFill>
        <p:spPr>
          <a:xfrm>
            <a:off x="6858000" y="4648200"/>
            <a:ext cx="2057400" cy="2057400"/>
          </a:xfrm>
          <a:prstGeom prst="rect">
            <a:avLst/>
          </a:prstGeom>
        </p:spPr>
      </p:pic>
      <p:pic>
        <p:nvPicPr>
          <p:cNvPr id="1028" name="Picture 4" descr="http://t2.gstatic.com/images?q=tbn:ZL-iDuXymzu5eM:http://home.earthlink.net/~emptywarheads/images/black%2520peace%2520sign.jpg"/>
          <p:cNvPicPr>
            <a:picLocks noChangeAspect="1" noChangeArrowheads="1"/>
          </p:cNvPicPr>
          <p:nvPr/>
        </p:nvPicPr>
        <p:blipFill>
          <a:blip r:embed="rId4"/>
          <a:srcRect l="11011" r="15585"/>
          <a:stretch>
            <a:fillRect/>
          </a:stretch>
        </p:blipFill>
        <p:spPr bwMode="auto">
          <a:xfrm>
            <a:off x="3412430" y="2082388"/>
            <a:ext cx="1873950" cy="1905166"/>
          </a:xfrm>
          <a:prstGeom prst="rect">
            <a:avLst/>
          </a:prstGeom>
          <a:noFill/>
        </p:spPr>
      </p:pic>
      <p:pic>
        <p:nvPicPr>
          <p:cNvPr id="1032" name="Picture 8" descr="http://t2.gstatic.com/images?q=tbn:bCeywN-HYjFiUM:http://www.rtable.net/images/books1.jpg"/>
          <p:cNvPicPr>
            <a:picLocks noChangeAspect="1" noChangeArrowheads="1"/>
          </p:cNvPicPr>
          <p:nvPr/>
        </p:nvPicPr>
        <p:blipFill>
          <a:blip r:embed="rId5"/>
          <a:srcRect/>
          <a:stretch>
            <a:fillRect/>
          </a:stretch>
        </p:blipFill>
        <p:spPr bwMode="auto">
          <a:xfrm>
            <a:off x="3412430" y="4347344"/>
            <a:ext cx="1987563" cy="1987563"/>
          </a:xfrm>
          <a:prstGeom prst="rect">
            <a:avLst/>
          </a:prstGeom>
          <a:noFill/>
        </p:spPr>
      </p:pic>
      <p:pic>
        <p:nvPicPr>
          <p:cNvPr id="1034" name="Picture 10" descr="http://t0.gstatic.com/images?q=tbn:kqksgY_g25XrXM:http://www.clpha.org/uploads/PICT0017.JPG"/>
          <p:cNvPicPr>
            <a:picLocks noChangeAspect="1" noChangeArrowheads="1"/>
          </p:cNvPicPr>
          <p:nvPr/>
        </p:nvPicPr>
        <p:blipFill>
          <a:blip r:embed="rId6"/>
          <a:srcRect/>
          <a:stretch>
            <a:fillRect/>
          </a:stretch>
        </p:blipFill>
        <p:spPr bwMode="auto">
          <a:xfrm>
            <a:off x="6000760" y="2500306"/>
            <a:ext cx="2439096" cy="1707367"/>
          </a:xfrm>
          <a:prstGeom prst="rect">
            <a:avLst/>
          </a:prstGeom>
          <a:noFill/>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9600" dirty="0" smtClean="0">
                <a:latin typeface="Bernard MT Condensed" pitchFamily="18" charset="0"/>
              </a:rPr>
              <a:t>THE END</a:t>
            </a:r>
            <a:endParaRPr lang="en-US" sz="9600" dirty="0">
              <a:latin typeface="Bernard MT Condensed" pitchFamily="18" charset="0"/>
            </a:endParaRPr>
          </a:p>
        </p:txBody>
      </p:sp>
      <p:sp>
        <p:nvSpPr>
          <p:cNvPr id="3" name="Content Placeholder 2"/>
          <p:cNvSpPr>
            <a:spLocks noGrp="1"/>
          </p:cNvSpPr>
          <p:nvPr>
            <p:ph idx="1"/>
          </p:nvPr>
        </p:nvSpPr>
        <p:spPr/>
        <p:txBody>
          <a:bodyPr>
            <a:normAutofit/>
          </a:bodyPr>
          <a:lstStyle/>
          <a:p>
            <a:pPr>
              <a:buNone/>
            </a:pPr>
            <a:r>
              <a:rPr lang="en-US" sz="7200" dirty="0" smtClean="0">
                <a:latin typeface="Bernard MT Condensed" pitchFamily="18" charset="0"/>
              </a:rPr>
              <a:t>  BY ONYING AND JOEY</a:t>
            </a:r>
            <a:endParaRPr lang="en-US" sz="7200" dirty="0">
              <a:latin typeface="Bernard MT Condensed" pitchFamily="18" charset="0"/>
            </a:endParaRPr>
          </a:p>
        </p:txBody>
      </p:sp>
      <p:pic>
        <p:nvPicPr>
          <p:cNvPr id="4" name="Picture 3" descr="4.jpg"/>
          <p:cNvPicPr>
            <a:picLocks noChangeAspect="1"/>
          </p:cNvPicPr>
          <p:nvPr/>
        </p:nvPicPr>
        <p:blipFill>
          <a:blip r:embed="rId2"/>
          <a:stretch>
            <a:fillRect/>
          </a:stretch>
        </p:blipFill>
        <p:spPr>
          <a:xfrm>
            <a:off x="4643438" y="2959078"/>
            <a:ext cx="2809895" cy="2809895"/>
          </a:xfrm>
          <a:prstGeom prst="rect">
            <a:avLst/>
          </a:prstGeom>
        </p:spPr>
      </p:pic>
      <p:pic>
        <p:nvPicPr>
          <p:cNvPr id="5" name="Picture 2" descr="See full size image"/>
          <p:cNvPicPr>
            <a:picLocks noChangeAspect="1" noChangeArrowheads="1"/>
          </p:cNvPicPr>
          <p:nvPr/>
        </p:nvPicPr>
        <p:blipFill>
          <a:blip r:embed="rId3"/>
          <a:srcRect/>
          <a:stretch>
            <a:fillRect/>
          </a:stretch>
        </p:blipFill>
        <p:spPr bwMode="auto">
          <a:xfrm>
            <a:off x="1714480" y="2959078"/>
            <a:ext cx="2786082" cy="2809895"/>
          </a:xfrm>
          <a:prstGeom prst="rect">
            <a:avLst/>
          </a:prstGeom>
          <a:noFill/>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513</TotalTime>
  <Words>632</Words>
  <Application>Microsoft Office PowerPoint</Application>
  <PresentationFormat>On-screen Show (4:3)</PresentationFormat>
  <Paragraphs>62</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BLACK PANTHERS PARTY</vt:lpstr>
      <vt:lpstr>WHY DID THEY CHOOSE THE NAME  “BLACK PANTHER”?</vt:lpstr>
      <vt:lpstr>Slide 3</vt:lpstr>
      <vt:lpstr>WHY WERE THE BLACK PANTHERS FORMED?</vt:lpstr>
      <vt:lpstr>WHO WERE THE BLACK PANTHERS?</vt:lpstr>
      <vt:lpstr>WHAT WAS THE BLACK PANTHER PARTY?</vt:lpstr>
      <vt:lpstr>THE BLACK PANTHER THEORY</vt:lpstr>
      <vt:lpstr> Huey Newton’s Arrestment</vt:lpstr>
      <vt:lpstr>THE TEN POINT PROGRAM</vt:lpstr>
      <vt:lpstr>Slide 10</vt:lpstr>
      <vt:lpstr>Slide 11</vt:lpstr>
      <vt:lpstr>Slide 12</vt:lpstr>
      <vt:lpstr>THE END</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PANTHERS PARTY</dc:title>
  <dc:creator>eliza chan</dc:creator>
  <cp:lastModifiedBy>Teacher</cp:lastModifiedBy>
  <cp:revision>39</cp:revision>
  <dcterms:created xsi:type="dcterms:W3CDTF">2009-09-11T09:29:02Z</dcterms:created>
  <dcterms:modified xsi:type="dcterms:W3CDTF">2009-09-16T03:41:08Z</dcterms:modified>
</cp:coreProperties>
</file>