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1" r:id="rId5"/>
    <p:sldId id="264" r:id="rId6"/>
    <p:sldId id="259" r:id="rId7"/>
    <p:sldId id="260" r:id="rId8"/>
    <p:sldId id="262" r:id="rId9"/>
    <p:sldId id="265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1BE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0D7A594-FAA9-499B-A188-88844B85D6C7}" type="datetimeFigureOut">
              <a:rPr lang="en-US"/>
              <a:pPr>
                <a:defRPr/>
              </a:pPr>
              <a:t>9/16/2009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6D6190D-DFD8-4D32-87C9-21E31068CC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62C901-9FB7-4962-B129-B2A5DEDC39B6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FFCA0-DEC2-427A-AC21-0DA8D09EF9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64D89E-44A4-4E04-A6B7-D932F8A3D0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3A475-E286-4ACE-AA35-6B445291EA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C9C7F-F4FE-4D99-B0C7-B6BFB595C6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05925-13D3-4CD0-A0E5-230F85C4FD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0DC86-1C39-4004-9484-C813F6B999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5AF462-75DA-46B2-BD03-1147DD7C7C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C5D3D-AD1F-462A-B505-C906195A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A2DED-7EDF-401E-9B57-68F0FDF450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E2A78-BF6E-42C9-BAE2-416B00D9A1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DD117-2050-4D2E-93FA-289E1F6898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4D0808"/>
            </a:gs>
            <a:gs pos="14999">
              <a:srgbClr val="FF0300"/>
            </a:gs>
            <a:gs pos="27499">
              <a:srgbClr val="FF7A00"/>
            </a:gs>
            <a:gs pos="50000">
              <a:srgbClr val="FFF200"/>
            </a:gs>
            <a:gs pos="72501">
              <a:srgbClr val="FF7A00"/>
            </a:gs>
            <a:gs pos="85001">
              <a:srgbClr val="FF0300"/>
            </a:gs>
            <a:gs pos="100000">
              <a:srgbClr val="4D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FE78C0E-AA64-4B8F-BBE5-74C33D35FF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4"/>
          <p:cNvSpPr>
            <a:spLocks noChangeArrowheads="1" noChangeShapeType="1" noTextEdit="1"/>
          </p:cNvSpPr>
          <p:nvPr/>
        </p:nvSpPr>
        <p:spPr bwMode="auto">
          <a:xfrm>
            <a:off x="827088" y="692150"/>
            <a:ext cx="4464050" cy="30241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8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GB" sz="72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3C1BE3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Monotype Corsiva"/>
              </a:rPr>
              <a:t>The Amish</a:t>
            </a:r>
          </a:p>
        </p:txBody>
      </p:sp>
      <p:pic>
        <p:nvPicPr>
          <p:cNvPr id="2051" name="Picture 5" descr="90097-004-F5155BF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2997200"/>
            <a:ext cx="4824413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42844" y="4269596"/>
            <a:ext cx="3429024" cy="123110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7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By Mika Bridges &amp; Kylie Cheung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1260475" y="649288"/>
            <a:ext cx="6526213" cy="308927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GB" sz="4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onotype Corsiva"/>
              </a:rPr>
              <a:t>Introduction to The Amish</a:t>
            </a:r>
          </a:p>
        </p:txBody>
      </p:sp>
      <p:sp>
        <p:nvSpPr>
          <p:cNvPr id="3075" name="Text Box 7"/>
          <p:cNvSpPr txBox="1">
            <a:spLocks noChangeArrowheads="1"/>
          </p:cNvSpPr>
          <p:nvPr/>
        </p:nvSpPr>
        <p:spPr bwMode="auto">
          <a:xfrm>
            <a:off x="1071563" y="2786063"/>
            <a:ext cx="7272337" cy="356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The </a:t>
            </a:r>
            <a:r>
              <a:rPr lang="en-GB" sz="2400" b="1">
                <a:latin typeface="Monotype Corsiva" pitchFamily="66" charset="0"/>
              </a:rPr>
              <a:t>Amish</a:t>
            </a:r>
            <a:r>
              <a:rPr lang="en-GB" sz="2400">
                <a:latin typeface="Monotype Corsiva" pitchFamily="66" charset="0"/>
              </a:rPr>
              <a:t> also known as </a:t>
            </a:r>
            <a:r>
              <a:rPr lang="en-US" sz="2400" b="1">
                <a:latin typeface="Monotype Corsiva" pitchFamily="66" charset="0"/>
              </a:rPr>
              <a:t>Pennsylvania Dutch</a:t>
            </a:r>
            <a:r>
              <a:rPr lang="en-US"/>
              <a:t> </a:t>
            </a:r>
            <a:r>
              <a:rPr lang="en-GB" sz="2400">
                <a:latin typeface="Monotype Corsiva" pitchFamily="66" charset="0"/>
              </a:rPr>
              <a:t>have simple lifestyles and are very old fashioned. They are usually farmers and never use electricity or automobiles etc.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Their transportation is the horse-drawn Carriage. Their wants are just everyday needs.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They never change or improve on anything. They do not care about latest trends and social status.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They do not rely on anyone else outside of their community. </a:t>
            </a: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1143000"/>
            <a:ext cx="292893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6"/>
          <p:cNvSpPr txBox="1">
            <a:spLocks noChangeArrowheads="1"/>
          </p:cNvSpPr>
          <p:nvPr/>
        </p:nvSpPr>
        <p:spPr bwMode="auto">
          <a:xfrm>
            <a:off x="468313" y="1893888"/>
            <a:ext cx="81359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They have a deep respect for God and each other.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Everything takes place at their homes. Children’s education, Amish church services, courtship, marriages, funerals, festivals……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Amish houses are plain and clean. They have simple vivid coloured furniture. Furniture is passed down from generation to generation.</a:t>
            </a:r>
            <a:endParaRPr lang="en-US" sz="2400">
              <a:latin typeface="Monotype Corsiva" pitchFamily="66" charset="0"/>
            </a:endParaRPr>
          </a:p>
        </p:txBody>
      </p:sp>
      <p:sp>
        <p:nvSpPr>
          <p:cNvPr id="4099" name="WordArt 7"/>
          <p:cNvSpPr>
            <a:spLocks noChangeArrowheads="1" noChangeShapeType="1" noTextEdit="1"/>
          </p:cNvSpPr>
          <p:nvPr/>
        </p:nvSpPr>
        <p:spPr bwMode="auto">
          <a:xfrm>
            <a:off x="1258888" y="857250"/>
            <a:ext cx="6624637" cy="208915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GB" sz="4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onotype Corsiva"/>
              </a:rPr>
              <a:t>Their Lifestyles and Culture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4486275"/>
            <a:ext cx="2928938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4438" y="4498975"/>
            <a:ext cx="29051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4"/>
          <p:cNvSpPr>
            <a:spLocks noChangeArrowheads="1" noChangeShapeType="1" noTextEdit="1"/>
          </p:cNvSpPr>
          <p:nvPr/>
        </p:nvSpPr>
        <p:spPr bwMode="auto">
          <a:xfrm>
            <a:off x="2214563" y="850900"/>
            <a:ext cx="3960812" cy="64928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onotype Corsiva"/>
              </a:rPr>
              <a:t>Their Rules</a:t>
            </a:r>
          </a:p>
        </p:txBody>
      </p:sp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577850" y="1571625"/>
            <a:ext cx="82804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It is against their religion to pose for a photo.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Married men are not allowed to shave their beard, however, unmarried men must shave their faces.</a:t>
            </a:r>
            <a:endParaRPr lang="en-US" sz="2400">
              <a:latin typeface="Monotype Corsiva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If a man goes gay, they are cast out from the church and family.</a:t>
            </a:r>
            <a:endParaRPr lang="en-US" sz="2400">
              <a:latin typeface="Monotype Corsiva" pitchFamily="66" charset="0"/>
            </a:endParaRPr>
          </a:p>
        </p:txBody>
      </p:sp>
      <p:pic>
        <p:nvPicPr>
          <p:cNvPr id="5124" name="Picture 8" descr="TRAVEL-AMIS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75" y="285750"/>
            <a:ext cx="1500188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WordArt 4"/>
          <p:cNvSpPr>
            <a:spLocks noChangeArrowheads="1" noChangeShapeType="1" noTextEdit="1"/>
          </p:cNvSpPr>
          <p:nvPr/>
        </p:nvSpPr>
        <p:spPr bwMode="auto">
          <a:xfrm>
            <a:off x="2857500" y="4143375"/>
            <a:ext cx="3429000" cy="6429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onotype Corsiva"/>
              </a:rPr>
              <a:t>Child Discipline</a:t>
            </a:r>
          </a:p>
        </p:txBody>
      </p:sp>
      <p:sp>
        <p:nvSpPr>
          <p:cNvPr id="5126" name="TextBox 4"/>
          <p:cNvSpPr txBox="1">
            <a:spLocks noChangeArrowheads="1"/>
          </p:cNvSpPr>
          <p:nvPr/>
        </p:nvSpPr>
        <p:spPr bwMode="auto">
          <a:xfrm>
            <a:off x="500063" y="4786313"/>
            <a:ext cx="82867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400">
                <a:latin typeface="Monotype Corsiva" pitchFamily="66" charset="0"/>
              </a:rPr>
              <a:t> The Amish is very strict on the obedience in their children. Their children may pout or disobey a parents request. However, things like tantrums, making faces, calling each other bad names is very rare, because the children knows that this will result in Corporal Punishment.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5" grpId="0" animBg="1"/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4"/>
          <p:cNvSpPr>
            <a:spLocks noChangeArrowheads="1" noChangeShapeType="1" noTextEdit="1"/>
          </p:cNvSpPr>
          <p:nvPr/>
        </p:nvSpPr>
        <p:spPr bwMode="auto">
          <a:xfrm>
            <a:off x="2840038" y="1120775"/>
            <a:ext cx="3589337" cy="37941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onotype Corsiva"/>
              </a:rPr>
              <a:t>Marriage</a:t>
            </a:r>
          </a:p>
        </p:txBody>
      </p:sp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571500" y="1857375"/>
            <a:ext cx="807243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Amish teens are allowed to start courting when they turn 16.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</a:t>
            </a:r>
            <a:r>
              <a:rPr lang="en-US" sz="2400">
                <a:latin typeface="Monotype Corsiva" pitchFamily="66" charset="0"/>
              </a:rPr>
              <a:t>A marriage will take place on either Thursday or Tuesday at their home, the day before the marriage everyone will come over for feast preparations for the next day.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2400">
                <a:latin typeface="Monotype Corsiva" pitchFamily="66" charset="0"/>
              </a:rPr>
              <a:t> The couple do not go on honeymoon as we do, they do not live together until they set up their house the following spring.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2400">
                <a:latin typeface="Monotype Corsiva" pitchFamily="66" charset="0"/>
              </a:rPr>
              <a:t> The Amish has no such thing as divorce. Once married the bond between husband and wife is more out of respect than love.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4"/>
          <p:cNvSpPr>
            <a:spLocks noChangeArrowheads="1" noChangeShapeType="1" noTextEdit="1"/>
          </p:cNvSpPr>
          <p:nvPr/>
        </p:nvSpPr>
        <p:spPr bwMode="auto">
          <a:xfrm>
            <a:off x="1000125" y="1062038"/>
            <a:ext cx="4464050" cy="1223962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onotype Corsiva"/>
              </a:rPr>
              <a:t>Their Clothing</a:t>
            </a:r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428625" y="2214563"/>
            <a:ext cx="6500813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Amish clothes are homemade and very plain. They are not allowed to use fancy buttons, zippers or Velcro, only straight pins and hooks are allowed.</a:t>
            </a:r>
          </a:p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en-GB" sz="2400">
                <a:latin typeface="Monotype Corsiva" pitchFamily="66" charset="0"/>
              </a:rPr>
              <a:t> Women must wear: plain-cut dresses with a solid colour, bonnets and shawls. Black or white aprons are worn at home and at church. They are not allowed to wear any jewellery.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>
                <a:latin typeface="Monotype Corsiva" pitchFamily="66" charset="0"/>
              </a:rPr>
              <a:t> Girls may wear coloured bonnets until age nine, older girls and women wear black bonnets.</a:t>
            </a:r>
          </a:p>
        </p:txBody>
      </p:sp>
      <p:pic>
        <p:nvPicPr>
          <p:cNvPr id="7172" name="Picture 10"/>
          <p:cNvPicPr>
            <a:picLocks noChangeAspect="1" noChangeArrowheads="1"/>
          </p:cNvPicPr>
          <p:nvPr/>
        </p:nvPicPr>
        <p:blipFill>
          <a:blip r:embed="rId2"/>
          <a:srcRect t="37796" r="22047"/>
          <a:stretch>
            <a:fillRect/>
          </a:stretch>
        </p:blipFill>
        <p:spPr bwMode="auto">
          <a:xfrm>
            <a:off x="6262688" y="419100"/>
            <a:ext cx="2524125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13" y="2636838"/>
            <a:ext cx="1643062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4"/>
          <p:cNvSpPr>
            <a:spLocks noChangeArrowheads="1" noChangeShapeType="1" noTextEdit="1"/>
          </p:cNvSpPr>
          <p:nvPr/>
        </p:nvSpPr>
        <p:spPr bwMode="auto">
          <a:xfrm>
            <a:off x="2411413" y="919163"/>
            <a:ext cx="4464050" cy="1223962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onotype Corsiva"/>
              </a:rPr>
              <a:t>Their History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28625" y="1714500"/>
            <a:ext cx="84296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400">
                <a:latin typeface="Monotype Corsiva" pitchFamily="66" charset="0"/>
              </a:rPr>
              <a:t> The Amish sought refuge in Pennsylvania because they were being persecuted in Switzerland and Southern Germany. </a:t>
            </a:r>
          </a:p>
          <a:p>
            <a:endParaRPr lang="en-US" sz="2400">
              <a:latin typeface="Monotype Corsiva" pitchFamily="66" charset="0"/>
            </a:endParaRPr>
          </a:p>
          <a:p>
            <a:pPr>
              <a:buFont typeface="Arial" charset="0"/>
              <a:buChar char="•"/>
            </a:pPr>
            <a:r>
              <a:rPr lang="en-GB" sz="2400">
                <a:latin typeface="Monotype Corsiva" pitchFamily="66" charset="0"/>
              </a:rPr>
              <a:t>Because The Amish were persecuted, they are reluctant to change and they have a distrust of those outside of their community.</a:t>
            </a:r>
            <a:endParaRPr lang="en-US" sz="2400">
              <a:latin typeface="Monotype Corsiva" pitchFamily="66" charset="0"/>
            </a:endParaRPr>
          </a:p>
          <a:p>
            <a:endParaRPr lang="en-US" sz="2400">
              <a:latin typeface="Monotype Corsiva" pitchFamily="66" charset="0"/>
            </a:endParaRPr>
          </a:p>
          <a:p>
            <a:pPr>
              <a:buFont typeface="Arial" charset="0"/>
              <a:buChar char="•"/>
            </a:pPr>
            <a:r>
              <a:rPr lang="en-US" sz="2400">
                <a:latin typeface="Monotype Corsiva" pitchFamily="66" charset="0"/>
              </a:rPr>
              <a:t> </a:t>
            </a:r>
            <a:r>
              <a:rPr lang="en-GB" sz="2400">
                <a:latin typeface="Monotype Corsiva" pitchFamily="66" charset="0"/>
              </a:rPr>
              <a:t>The </a:t>
            </a:r>
            <a:r>
              <a:rPr lang="en-GB" sz="2400" b="1">
                <a:latin typeface="Monotype Corsiva" pitchFamily="66" charset="0"/>
              </a:rPr>
              <a:t>Amish </a:t>
            </a:r>
            <a:r>
              <a:rPr lang="en-GB" sz="2400">
                <a:latin typeface="Monotype Corsiva" pitchFamily="66" charset="0"/>
              </a:rPr>
              <a:t>were part of the </a:t>
            </a:r>
            <a:r>
              <a:rPr lang="en-GB" sz="2400" b="1">
                <a:latin typeface="Monotype Corsiva" pitchFamily="66" charset="0"/>
              </a:rPr>
              <a:t>Mennonites</a:t>
            </a:r>
            <a:r>
              <a:rPr lang="en-GB" sz="2400">
                <a:latin typeface="Monotype Corsiva" pitchFamily="66" charset="0"/>
              </a:rPr>
              <a:t> and they broke a way 250 years ago, but their customs, transportation, farming, and entertainments have changed very little.  </a:t>
            </a:r>
          </a:p>
          <a:p>
            <a:endParaRPr lang="en-GB" sz="2400">
              <a:latin typeface="Monotype Corsiva" pitchFamily="66" charset="0"/>
            </a:endParaRPr>
          </a:p>
          <a:p>
            <a:pPr>
              <a:buFont typeface="Arial" charset="0"/>
              <a:buChar char="•"/>
            </a:pPr>
            <a:r>
              <a:rPr lang="en-US" sz="2400">
                <a:latin typeface="Monotype Corsiva" pitchFamily="66" charset="0"/>
              </a:rPr>
              <a:t>The Amish were found in Europe by Jakob Ammann between 1693 and 1697.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4"/>
          <p:cNvSpPr>
            <a:spLocks noChangeArrowheads="1" noChangeShapeType="1" noTextEdit="1"/>
          </p:cNvSpPr>
          <p:nvPr/>
        </p:nvSpPr>
        <p:spPr bwMode="auto">
          <a:xfrm>
            <a:off x="2900363" y="854075"/>
            <a:ext cx="3529012" cy="5032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onotype Corsiva"/>
              </a:rPr>
              <a:t>Education</a:t>
            </a:r>
          </a:p>
        </p:txBody>
      </p:sp>
      <p:sp>
        <p:nvSpPr>
          <p:cNvPr id="9219" name="TextBox 4"/>
          <p:cNvSpPr txBox="1">
            <a:spLocks noChangeArrowheads="1"/>
          </p:cNvSpPr>
          <p:nvPr/>
        </p:nvSpPr>
        <p:spPr bwMode="auto">
          <a:xfrm>
            <a:off x="357188" y="1571625"/>
            <a:ext cx="62865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400">
                <a:latin typeface="Monotype Corsiva" pitchFamily="66" charset="0"/>
              </a:rPr>
              <a:t> The Amish do not educate their children past the eighth grade. Almost no Amish go to High School.</a:t>
            </a:r>
          </a:p>
        </p:txBody>
      </p:sp>
      <p:sp>
        <p:nvSpPr>
          <p:cNvPr id="9220" name="TextBox 7"/>
          <p:cNvSpPr txBox="1">
            <a:spLocks noChangeArrowheads="1"/>
          </p:cNvSpPr>
          <p:nvPr/>
        </p:nvSpPr>
        <p:spPr bwMode="auto">
          <a:xfrm>
            <a:off x="3071813" y="2871788"/>
            <a:ext cx="5786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/>
              <a:t> </a:t>
            </a:r>
            <a:r>
              <a:rPr lang="en-US" sz="2400">
                <a:latin typeface="Monotype Corsiva" pitchFamily="66" charset="0"/>
              </a:rPr>
              <a:t>Once a girl has finished school she will learn sewing and cooking from the mother whilst the boy will learn farming and carpentry.</a:t>
            </a:r>
          </a:p>
        </p:txBody>
      </p:sp>
      <p:sp>
        <p:nvSpPr>
          <p:cNvPr id="9221" name="Rectangle 8"/>
          <p:cNvSpPr>
            <a:spLocks noChangeArrowheads="1"/>
          </p:cNvSpPr>
          <p:nvPr/>
        </p:nvSpPr>
        <p:spPr bwMode="auto">
          <a:xfrm>
            <a:off x="285750" y="4500563"/>
            <a:ext cx="62150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400">
                <a:latin typeface="Monotype Corsiva" pitchFamily="66" charset="0"/>
              </a:rPr>
              <a:t>In most communities, the Amish operate their own schools, which is usually a one-room school houses with unmarried women as teachers from their own community. </a:t>
            </a:r>
          </a:p>
        </p:txBody>
      </p:sp>
      <p:sp>
        <p:nvSpPr>
          <p:cNvPr id="9222" name="Rectangle 9"/>
          <p:cNvSpPr>
            <a:spLocks noChangeArrowheads="1"/>
          </p:cNvSpPr>
          <p:nvPr/>
        </p:nvSpPr>
        <p:spPr bwMode="auto">
          <a:xfrm>
            <a:off x="285750" y="6181725"/>
            <a:ext cx="6786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400">
                <a:latin typeface="Monotype Corsiva" pitchFamily="66" charset="0"/>
              </a:rPr>
              <a:t>There are some children who go to non-Amish public schools.</a:t>
            </a:r>
          </a:p>
        </p:txBody>
      </p:sp>
      <p:pic>
        <p:nvPicPr>
          <p:cNvPr id="922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2651125"/>
            <a:ext cx="2281238" cy="156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1357313"/>
            <a:ext cx="2071688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688" y="4200525"/>
            <a:ext cx="22145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9219" grpId="0"/>
      <p:bldP spid="9220" grpId="0"/>
      <p:bldP spid="9221" grpId="0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4"/>
          <p:cNvSpPr>
            <a:spLocks noChangeArrowheads="1" noChangeShapeType="1" noTextEdit="1"/>
          </p:cNvSpPr>
          <p:nvPr/>
        </p:nvSpPr>
        <p:spPr bwMode="auto">
          <a:xfrm>
            <a:off x="2571750" y="857250"/>
            <a:ext cx="3935413" cy="78581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onotype Corsiva"/>
              </a:rPr>
              <a:t>Bibliography</a:t>
            </a:r>
          </a:p>
        </p:txBody>
      </p:sp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857250" y="1643063"/>
            <a:ext cx="7286625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Books: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The Gentle People 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By, James A warner, Donald M.denlinger </a:t>
            </a:r>
          </a:p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Websites: 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http://en.wikipedia.org/wiki/Amish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http://www.800padutch.com/amishpeople.shtml</a:t>
            </a:r>
          </a:p>
        </p:txBody>
      </p:sp>
      <p:sp>
        <p:nvSpPr>
          <p:cNvPr id="4" name="Rectangle 3"/>
          <p:cNvSpPr/>
          <p:nvPr/>
        </p:nvSpPr>
        <p:spPr>
          <a:xfrm>
            <a:off x="928662" y="4516947"/>
            <a:ext cx="7358114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By Mika Bridges &amp; Kylie Cheung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641</Words>
  <Application>Microsoft Office PowerPoint</Application>
  <PresentationFormat>On-screen Show (4:3)</PresentationFormat>
  <Paragraphs>49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Monotype Corsiva</vt:lpstr>
      <vt:lpstr>Times New Roman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wis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hugo_cheng</dc:creator>
  <cp:lastModifiedBy>Teacher</cp:lastModifiedBy>
  <cp:revision>53</cp:revision>
  <dcterms:created xsi:type="dcterms:W3CDTF">2009-09-08T04:45:22Z</dcterms:created>
  <dcterms:modified xsi:type="dcterms:W3CDTF">2009-09-16T03:32:43Z</dcterms:modified>
</cp:coreProperties>
</file>