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61" r:id="rId4"/>
    <p:sldId id="258" r:id="rId5"/>
    <p:sldId id="270" r:id="rId6"/>
    <p:sldId id="267" r:id="rId7"/>
    <p:sldId id="268" r:id="rId8"/>
    <p:sldId id="269" r:id="rId9"/>
    <p:sldId id="263" r:id="rId10"/>
    <p:sldId id="264" r:id="rId11"/>
    <p:sldId id="259" r:id="rId12"/>
    <p:sldId id="265" r:id="rId13"/>
    <p:sldId id="266" r:id="rId14"/>
    <p:sldId id="262" r:id="rId1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69" d="100"/>
          <a:sy n="69" d="100"/>
        </p:scale>
        <p:origin x="-546" y="-108"/>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7" name="Rectangle 6"/>
          <p:cNvSpPr/>
          <p:nvPr/>
        </p:nvSpPr>
        <p:spPr bwMode="white">
          <a:xfrm>
            <a:off x="0" y="5971032"/>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9144" y="6053328"/>
            <a:ext cx="2249424"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2359152" y="6044184"/>
            <a:ext cx="6784848"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2362200" y="4038600"/>
            <a:ext cx="6477000" cy="1828800"/>
          </a:xfrm>
        </p:spPr>
        <p:txBody>
          <a:bodyPr anchor="b"/>
          <a:lstStyle>
            <a:lvl1pPr>
              <a:defRPr cap="all" baseline="0"/>
            </a:lvl1pPr>
          </a:lstStyle>
          <a:p>
            <a:r>
              <a:rPr kumimoji="0" lang="en-US" smtClean="0"/>
              <a:t>Click to edit Master title style</a:t>
            </a:r>
            <a:endParaRPr kumimoji="0" lang="en-US"/>
          </a:p>
        </p:txBody>
      </p:sp>
      <p:sp>
        <p:nvSpPr>
          <p:cNvPr id="9" name="Subtitle 8"/>
          <p:cNvSpPr>
            <a:spLocks noGrp="1"/>
          </p:cNvSpPr>
          <p:nvPr>
            <p:ph type="subTitle" idx="1"/>
          </p:nvPr>
        </p:nvSpPr>
        <p:spPr>
          <a:xfrm>
            <a:off x="2362200" y="6050037"/>
            <a:ext cx="6705600" cy="685800"/>
          </a:xfrm>
        </p:spPr>
        <p:txBody>
          <a:bodyPr anchor="ctr">
            <a:normAutofit/>
          </a:bodyPr>
          <a:lstStyle>
            <a:lvl1pPr marL="0" indent="0" algn="l">
              <a:buNone/>
              <a:defRPr sz="2600">
                <a:solidFill>
                  <a:srgbClr val="FFFFFF"/>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a:xfrm>
            <a:off x="76200" y="6068699"/>
            <a:ext cx="2057400" cy="685800"/>
          </a:xfrm>
        </p:spPr>
        <p:txBody>
          <a:bodyPr>
            <a:noAutofit/>
          </a:bodyPr>
          <a:lstStyle>
            <a:lvl1pPr algn="ctr">
              <a:defRPr sz="2000">
                <a:solidFill>
                  <a:srgbClr val="FFFFFF"/>
                </a:solidFill>
              </a:defRPr>
            </a:lvl1pPr>
          </a:lstStyle>
          <a:p>
            <a:fld id="{C7B14723-E520-4A5F-B294-E6149C8BF00A}" type="datetimeFigureOut">
              <a:rPr lang="en-US" smtClean="0"/>
              <a:pPr/>
              <a:t>5/5/2009</a:t>
            </a:fld>
            <a:endParaRPr lang="en-US"/>
          </a:p>
        </p:txBody>
      </p:sp>
      <p:sp>
        <p:nvSpPr>
          <p:cNvPr id="17" name="Footer Placeholder 16"/>
          <p:cNvSpPr>
            <a:spLocks noGrp="1"/>
          </p:cNvSpPr>
          <p:nvPr>
            <p:ph type="ftr" sz="quarter" idx="11"/>
          </p:nvPr>
        </p:nvSpPr>
        <p:spPr>
          <a:xfrm>
            <a:off x="2085393" y="236538"/>
            <a:ext cx="5867400" cy="365125"/>
          </a:xfrm>
        </p:spPr>
        <p:txBody>
          <a:bodyPr/>
          <a:lstStyle>
            <a:lvl1pPr algn="r">
              <a:defRPr>
                <a:solidFill>
                  <a:schemeClr val="tx2"/>
                </a:solidFill>
              </a:defRPr>
            </a:lvl1pPr>
          </a:lstStyle>
          <a:p>
            <a:endParaRPr lang="en-US"/>
          </a:p>
        </p:txBody>
      </p:sp>
      <p:sp>
        <p:nvSpPr>
          <p:cNvPr id="29" name="Slide Number Placeholder 28"/>
          <p:cNvSpPr>
            <a:spLocks noGrp="1"/>
          </p:cNvSpPr>
          <p:nvPr>
            <p:ph type="sldNum" sz="quarter" idx="12"/>
          </p:nvPr>
        </p:nvSpPr>
        <p:spPr>
          <a:xfrm>
            <a:off x="8001000" y="228600"/>
            <a:ext cx="838200" cy="381000"/>
          </a:xfrm>
        </p:spPr>
        <p:txBody>
          <a:bodyPr/>
          <a:lstStyle>
            <a:lvl1pPr>
              <a:defRPr>
                <a:solidFill>
                  <a:schemeClr val="tx2"/>
                </a:solidFill>
              </a:defRPr>
            </a:lvl1pPr>
          </a:lstStyle>
          <a:p>
            <a:fld id="{8DA7A172-58AD-4B02-8C10-A2A474C8CA6C}"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C7B14723-E520-4A5F-B294-E6149C8BF00A}" type="datetimeFigureOut">
              <a:rPr lang="en-US" smtClean="0"/>
              <a:pPr/>
              <a:t>5/5/2009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DA7A172-58AD-4B02-8C10-A2A474C8CA6C}"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1"/>
      </p:bgRef>
    </p:bg>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53200" y="609600"/>
            <a:ext cx="2057400" cy="55165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609600"/>
            <a:ext cx="5562600" cy="5516564"/>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a:xfrm>
            <a:off x="6553200" y="6248402"/>
            <a:ext cx="2209800" cy="365125"/>
          </a:xfrm>
        </p:spPr>
        <p:txBody>
          <a:bodyPr/>
          <a:lstStyle/>
          <a:p>
            <a:fld id="{C7B14723-E520-4A5F-B294-E6149C8BF00A}" type="datetimeFigureOut">
              <a:rPr lang="en-US" smtClean="0"/>
              <a:pPr/>
              <a:t>5/5/2009</a:t>
            </a:fld>
            <a:endParaRPr lang="en-US"/>
          </a:p>
        </p:txBody>
      </p:sp>
      <p:sp>
        <p:nvSpPr>
          <p:cNvPr id="5" name="Footer Placeholder 4"/>
          <p:cNvSpPr>
            <a:spLocks noGrp="1"/>
          </p:cNvSpPr>
          <p:nvPr>
            <p:ph type="ftr" sz="quarter" idx="11"/>
          </p:nvPr>
        </p:nvSpPr>
        <p:spPr>
          <a:xfrm>
            <a:off x="457201" y="6248207"/>
            <a:ext cx="5573483" cy="365125"/>
          </a:xfrm>
        </p:spPr>
        <p:txBody>
          <a:bodyPr/>
          <a:lstStyle/>
          <a:p>
            <a:endParaRPr lang="en-US"/>
          </a:p>
        </p:txBody>
      </p:sp>
      <p:sp>
        <p:nvSpPr>
          <p:cNvPr id="7" name="Rectangle 6"/>
          <p:cNvSpPr/>
          <p:nvPr/>
        </p:nvSpPr>
        <p:spPr bwMode="white">
          <a:xfrm>
            <a:off x="6096318" y="0"/>
            <a:ext cx="320040" cy="6858000"/>
          </a:xfrm>
          <a:prstGeom prst="rect">
            <a:avLst/>
          </a:prstGeom>
          <a:solidFill>
            <a:srgbClr val="FFFFFF"/>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8" name="Rectangle 7"/>
          <p:cNvSpPr/>
          <p:nvPr/>
        </p:nvSpPr>
        <p:spPr>
          <a:xfrm>
            <a:off x="6142038" y="609600"/>
            <a:ext cx="228600" cy="6248400"/>
          </a:xfrm>
          <a:prstGeom prst="rect">
            <a:avLst/>
          </a:prstGeom>
          <a:solidFill>
            <a:schemeClr val="accent1"/>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Rectangle 8"/>
          <p:cNvSpPr/>
          <p:nvPr/>
        </p:nvSpPr>
        <p:spPr>
          <a:xfrm>
            <a:off x="6142038" y="0"/>
            <a:ext cx="228600" cy="533400"/>
          </a:xfrm>
          <a:prstGeom prst="rect">
            <a:avLst/>
          </a:prstGeom>
          <a:solidFill>
            <a:schemeClr val="accent2"/>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6" name="Slide Number Placeholder 5"/>
          <p:cNvSpPr>
            <a:spLocks noGrp="1"/>
          </p:cNvSpPr>
          <p:nvPr>
            <p:ph type="sldNum" sz="quarter" idx="12"/>
          </p:nvPr>
        </p:nvSpPr>
        <p:spPr>
          <a:xfrm rot="5400000">
            <a:off x="5989638" y="144462"/>
            <a:ext cx="533400" cy="244476"/>
          </a:xfrm>
        </p:spPr>
        <p:txBody>
          <a:bodyPr/>
          <a:lstStyle/>
          <a:p>
            <a:fld id="{8DA7A172-58AD-4B02-8C10-A2A474C8CA6C}"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12648" y="228600"/>
            <a:ext cx="8153400" cy="990600"/>
          </a:xfrm>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C7B14723-E520-4A5F-B294-E6149C8BF00A}" type="datetimeFigureOut">
              <a:rPr lang="en-US" smtClean="0"/>
              <a:pPr/>
              <a:t>5/5/2009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lvl1pPr>
              <a:defRPr>
                <a:solidFill>
                  <a:srgbClr val="FFFFFF"/>
                </a:solidFill>
              </a:defRPr>
            </a:lvl1pPr>
          </a:lstStyle>
          <a:p>
            <a:fld id="{8DA7A172-58AD-4B02-8C10-A2A474C8CA6C}" type="slidenum">
              <a:rPr lang="en-US" smtClean="0"/>
              <a:pPr/>
              <a:t>‹#›</a:t>
            </a:fld>
            <a:endParaRPr lang="en-US"/>
          </a:p>
        </p:txBody>
      </p:sp>
      <p:sp>
        <p:nvSpPr>
          <p:cNvPr id="8" name="Content Placeholder 7"/>
          <p:cNvSpPr>
            <a:spLocks noGrp="1"/>
          </p:cNvSpPr>
          <p:nvPr>
            <p:ph sz="quarter" idx="1"/>
          </p:nvPr>
        </p:nvSpPr>
        <p:spPr>
          <a:xfrm>
            <a:off x="612648" y="1600200"/>
            <a:ext cx="8153400" cy="44958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371600" y="2743200"/>
            <a:ext cx="7123113" cy="1673225"/>
          </a:xfrm>
        </p:spPr>
        <p:txBody>
          <a:bodyPr anchor="t"/>
          <a:lstStyle>
            <a:lvl1pPr marL="0" indent="0">
              <a:buNone/>
              <a:defRPr sz="280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7" name="Rectangle 6"/>
          <p:cNvSpPr/>
          <p:nvPr/>
        </p:nvSpPr>
        <p:spPr bwMode="white">
          <a:xfrm>
            <a:off x="0" y="1524000"/>
            <a:ext cx="9144000" cy="114300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1600200"/>
            <a:ext cx="1295400" cy="990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1371600" y="1600200"/>
            <a:ext cx="7772400" cy="990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1371600" y="1600200"/>
            <a:ext cx="7620000" cy="990600"/>
          </a:xfrm>
        </p:spPr>
        <p:txBody>
          <a:bodyPr/>
          <a:lstStyle>
            <a:lvl1pPr algn="l">
              <a:buNone/>
              <a:defRPr sz="4400" b="0" cap="none">
                <a:solidFill>
                  <a:srgbClr val="FFFFFF"/>
                </a:solidFill>
              </a:defRPr>
            </a:lvl1pPr>
          </a:lstStyle>
          <a:p>
            <a:r>
              <a:rPr kumimoji="0" lang="en-US" smtClean="0"/>
              <a:t>Click to edit Master title style</a:t>
            </a:r>
            <a:endParaRPr kumimoji="0" lang="en-US"/>
          </a:p>
        </p:txBody>
      </p:sp>
      <p:sp>
        <p:nvSpPr>
          <p:cNvPr id="12" name="Date Placeholder 11"/>
          <p:cNvSpPr>
            <a:spLocks noGrp="1"/>
          </p:cNvSpPr>
          <p:nvPr>
            <p:ph type="dt" sz="half" idx="10"/>
          </p:nvPr>
        </p:nvSpPr>
        <p:spPr/>
        <p:txBody>
          <a:bodyPr/>
          <a:lstStyle/>
          <a:p>
            <a:fld id="{C7B14723-E520-4A5F-B294-E6149C8BF00A}" type="datetimeFigureOut">
              <a:rPr lang="en-US" smtClean="0"/>
              <a:pPr/>
              <a:t>5/5/2009</a:t>
            </a:fld>
            <a:endParaRPr lang="en-US"/>
          </a:p>
        </p:txBody>
      </p:sp>
      <p:sp>
        <p:nvSpPr>
          <p:cNvPr id="13" name="Slide Number Placeholder 12"/>
          <p:cNvSpPr>
            <a:spLocks noGrp="1"/>
          </p:cNvSpPr>
          <p:nvPr>
            <p:ph type="sldNum" sz="quarter" idx="11"/>
          </p:nvPr>
        </p:nvSpPr>
        <p:spPr>
          <a:xfrm>
            <a:off x="0" y="1752600"/>
            <a:ext cx="1295400" cy="701676"/>
          </a:xfrm>
        </p:spPr>
        <p:txBody>
          <a:bodyPr>
            <a:noAutofit/>
          </a:bodyPr>
          <a:lstStyle>
            <a:lvl1pPr>
              <a:defRPr sz="2400">
                <a:solidFill>
                  <a:srgbClr val="FFFFFF"/>
                </a:solidFill>
              </a:defRPr>
            </a:lvl1pPr>
          </a:lstStyle>
          <a:p>
            <a:fld id="{8DA7A172-58AD-4B02-8C10-A2A474C8CA6C}" type="slidenum">
              <a:rPr lang="en-US" smtClean="0"/>
              <a:pPr/>
              <a:t>‹#›</a:t>
            </a:fld>
            <a:endParaRPr lang="en-US"/>
          </a:p>
        </p:txBody>
      </p:sp>
      <p:sp>
        <p:nvSpPr>
          <p:cNvPr id="14" name="Footer Placeholder 13"/>
          <p:cNvSpPr>
            <a:spLocks noGrp="1"/>
          </p:cNvSpPr>
          <p:nvPr>
            <p:ph type="ftr" sz="quarter" idx="12"/>
          </p:nvPr>
        </p:nvSpPr>
        <p:spPr/>
        <p:txBody>
          <a:bodyPr/>
          <a:lstStyle/>
          <a:p>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9" name="Content Placeholder 8"/>
          <p:cNvSpPr>
            <a:spLocks noGrp="1"/>
          </p:cNvSpPr>
          <p:nvPr>
            <p:ph sz="quarter" idx="1"/>
          </p:nvPr>
        </p:nvSpPr>
        <p:spPr>
          <a:xfrm>
            <a:off x="609600" y="1589567"/>
            <a:ext cx="38862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844901" y="1589567"/>
            <a:ext cx="38862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8" name="Date Placeholder 7"/>
          <p:cNvSpPr>
            <a:spLocks noGrp="1"/>
          </p:cNvSpPr>
          <p:nvPr>
            <p:ph type="dt" sz="half" idx="15"/>
          </p:nvPr>
        </p:nvSpPr>
        <p:spPr/>
        <p:txBody>
          <a:bodyPr rtlCol="0"/>
          <a:lstStyle/>
          <a:p>
            <a:fld id="{C7B14723-E520-4A5F-B294-E6149C8BF00A}" type="datetimeFigureOut">
              <a:rPr lang="en-US" smtClean="0"/>
              <a:pPr/>
              <a:t>5/5/2009</a:t>
            </a:fld>
            <a:endParaRPr lang="en-US"/>
          </a:p>
        </p:txBody>
      </p:sp>
      <p:sp>
        <p:nvSpPr>
          <p:cNvPr id="10" name="Slide Number Placeholder 9"/>
          <p:cNvSpPr>
            <a:spLocks noGrp="1"/>
          </p:cNvSpPr>
          <p:nvPr>
            <p:ph type="sldNum" sz="quarter" idx="16"/>
          </p:nvPr>
        </p:nvSpPr>
        <p:spPr/>
        <p:txBody>
          <a:bodyPr rtlCol="0"/>
          <a:lstStyle/>
          <a:p>
            <a:fld id="{8DA7A172-58AD-4B02-8C10-A2A474C8CA6C}" type="slidenum">
              <a:rPr lang="en-US" smtClean="0"/>
              <a:pPr/>
              <a:t>‹#›</a:t>
            </a:fld>
            <a:endParaRPr lang="en-US"/>
          </a:p>
        </p:txBody>
      </p:sp>
      <p:sp>
        <p:nvSpPr>
          <p:cNvPr id="12" name="Footer Placeholder 11"/>
          <p:cNvSpPr>
            <a:spLocks noGrp="1"/>
          </p:cNvSpPr>
          <p:nvPr>
            <p:ph type="ftr" sz="quarter" idx="17"/>
          </p:nvPr>
        </p:nvSpPr>
        <p:spPr/>
        <p:txBody>
          <a:bodyPr rtlCol="0"/>
          <a:lstStyle/>
          <a:p>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3400" y="273050"/>
            <a:ext cx="8153400" cy="869950"/>
          </a:xfrm>
        </p:spPr>
        <p:txBody>
          <a:bodyPr anchor="ctr"/>
          <a:lstStyle>
            <a:lvl1pPr>
              <a:defRPr/>
            </a:lvl1pPr>
          </a:lstStyle>
          <a:p>
            <a:r>
              <a:rPr kumimoji="0" lang="en-US" smtClean="0"/>
              <a:t>Click to edit Master title style</a:t>
            </a:r>
            <a:endParaRPr kumimoji="0" lang="en-US"/>
          </a:p>
        </p:txBody>
      </p:sp>
      <p:sp>
        <p:nvSpPr>
          <p:cNvPr id="11" name="Content Placeholder 10"/>
          <p:cNvSpPr>
            <a:spLocks noGrp="1"/>
          </p:cNvSpPr>
          <p:nvPr>
            <p:ph sz="quarter" idx="2"/>
          </p:nvPr>
        </p:nvSpPr>
        <p:spPr>
          <a:xfrm>
            <a:off x="609600" y="2438400"/>
            <a:ext cx="3886200" cy="35814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800600" y="2438400"/>
            <a:ext cx="3886200" cy="35814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Date Placeholder 9"/>
          <p:cNvSpPr>
            <a:spLocks noGrp="1"/>
          </p:cNvSpPr>
          <p:nvPr>
            <p:ph type="dt" sz="half" idx="15"/>
          </p:nvPr>
        </p:nvSpPr>
        <p:spPr/>
        <p:txBody>
          <a:bodyPr rtlCol="0"/>
          <a:lstStyle/>
          <a:p>
            <a:fld id="{C7B14723-E520-4A5F-B294-E6149C8BF00A}" type="datetimeFigureOut">
              <a:rPr lang="en-US" smtClean="0"/>
              <a:pPr/>
              <a:t>5/5/2009</a:t>
            </a:fld>
            <a:endParaRPr lang="en-US"/>
          </a:p>
        </p:txBody>
      </p:sp>
      <p:sp>
        <p:nvSpPr>
          <p:cNvPr id="12" name="Slide Number Placeholder 11"/>
          <p:cNvSpPr>
            <a:spLocks noGrp="1"/>
          </p:cNvSpPr>
          <p:nvPr>
            <p:ph type="sldNum" sz="quarter" idx="16"/>
          </p:nvPr>
        </p:nvSpPr>
        <p:spPr/>
        <p:txBody>
          <a:bodyPr rtlCol="0"/>
          <a:lstStyle/>
          <a:p>
            <a:fld id="{8DA7A172-58AD-4B02-8C10-A2A474C8CA6C}" type="slidenum">
              <a:rPr lang="en-US" smtClean="0"/>
              <a:pPr/>
              <a:t>‹#›</a:t>
            </a:fld>
            <a:endParaRPr lang="en-US"/>
          </a:p>
        </p:txBody>
      </p:sp>
      <p:sp>
        <p:nvSpPr>
          <p:cNvPr id="14" name="Footer Placeholder 13"/>
          <p:cNvSpPr>
            <a:spLocks noGrp="1"/>
          </p:cNvSpPr>
          <p:nvPr>
            <p:ph type="ftr" sz="quarter" idx="17"/>
          </p:nvPr>
        </p:nvSpPr>
        <p:spPr/>
        <p:txBody>
          <a:bodyPr rtlCol="0"/>
          <a:lstStyle/>
          <a:p>
            <a:endParaRPr lang="en-US"/>
          </a:p>
        </p:txBody>
      </p:sp>
      <p:sp>
        <p:nvSpPr>
          <p:cNvPr id="16" name="Text Placeholder 15"/>
          <p:cNvSpPr>
            <a:spLocks noGrp="1"/>
          </p:cNvSpPr>
          <p:nvPr>
            <p:ph type="body" sz="quarter" idx="1"/>
          </p:nvPr>
        </p:nvSpPr>
        <p:spPr>
          <a:xfrm>
            <a:off x="609600" y="1752600"/>
            <a:ext cx="3886200" cy="640080"/>
          </a:xfrm>
          <a:solidFill>
            <a:schemeClr val="accent2"/>
          </a:solidFill>
        </p:spPr>
        <p:txBody>
          <a:bodyPr rtlCol="0" anchor="ct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
        <p:nvSpPr>
          <p:cNvPr id="15" name="Text Placeholder 14"/>
          <p:cNvSpPr>
            <a:spLocks noGrp="1"/>
          </p:cNvSpPr>
          <p:nvPr>
            <p:ph type="body" sz="quarter" idx="3"/>
          </p:nvPr>
        </p:nvSpPr>
        <p:spPr>
          <a:xfrm>
            <a:off x="4800600" y="1752600"/>
            <a:ext cx="3886200" cy="640080"/>
          </a:xfrm>
          <a:solidFill>
            <a:schemeClr val="accent4"/>
          </a:solidFill>
        </p:spPr>
        <p:txBody>
          <a:bodyPr rtlCol="0" anchor="ct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C7B14723-E520-4A5F-B294-E6149C8BF00A}" type="datetimeFigureOut">
              <a:rPr lang="en-US" smtClean="0"/>
              <a:pPr/>
              <a:t>5/5/2009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lvl1pPr>
              <a:defRPr>
                <a:solidFill>
                  <a:srgbClr val="FFFFFF"/>
                </a:solidFill>
              </a:defRPr>
            </a:lvl1pPr>
          </a:lstStyle>
          <a:p>
            <a:fld id="{8DA7A172-58AD-4B02-8C10-A2A474C8CA6C}"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7B14723-E520-4A5F-B294-E6149C8BF00A}" type="datetimeFigureOut">
              <a:rPr lang="en-US" smtClean="0"/>
              <a:pPr/>
              <a:t>5/5/2009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a:xfrm>
            <a:off x="0" y="6248400"/>
            <a:ext cx="533400" cy="381000"/>
          </a:xfrm>
        </p:spPr>
        <p:txBody>
          <a:bodyPr/>
          <a:lstStyle>
            <a:lvl1pPr>
              <a:defRPr>
                <a:solidFill>
                  <a:schemeClr val="tx2"/>
                </a:solidFill>
              </a:defRPr>
            </a:lvl1pPr>
          </a:lstStyle>
          <a:p>
            <a:fld id="{8DA7A172-58AD-4B02-8C10-A2A474C8CA6C}"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3050"/>
            <a:ext cx="8077200" cy="869950"/>
          </a:xfrm>
        </p:spPr>
        <p:txBody>
          <a:bodyPr anchor="ctr"/>
          <a:lstStyle>
            <a:lvl1pPr algn="l">
              <a:buNone/>
              <a:defRPr sz="4400" b="0"/>
            </a:lvl1p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C7B14723-E520-4A5F-B294-E6149C8BF00A}" type="datetimeFigureOut">
              <a:rPr lang="en-US" smtClean="0"/>
              <a:pPr/>
              <a:t>5/5/2009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lvl1pPr>
              <a:defRPr>
                <a:solidFill>
                  <a:srgbClr val="FFFFFF"/>
                </a:solidFill>
              </a:defRPr>
            </a:lvl1pPr>
          </a:lstStyle>
          <a:p>
            <a:fld id="{8DA7A172-58AD-4B02-8C10-A2A474C8CA6C}" type="slidenum">
              <a:rPr lang="en-US" smtClean="0"/>
              <a:pPr/>
              <a:t>‹#›</a:t>
            </a:fld>
            <a:endParaRPr lang="en-US"/>
          </a:p>
        </p:txBody>
      </p:sp>
      <p:sp>
        <p:nvSpPr>
          <p:cNvPr id="3" name="Text Placeholder 2"/>
          <p:cNvSpPr>
            <a:spLocks noGrp="1"/>
          </p:cNvSpPr>
          <p:nvPr>
            <p:ph type="body" idx="2"/>
          </p:nvPr>
        </p:nvSpPr>
        <p:spPr>
          <a:xfrm>
            <a:off x="609600" y="1752600"/>
            <a:ext cx="1600200" cy="4343400"/>
          </a:xfrm>
          <a:ln w="50800" cap="sq" cmpd="dbl" algn="ctr">
            <a:solidFill>
              <a:schemeClr val="accent2"/>
            </a:solidFill>
            <a:prstDash val="solid"/>
            <a:miter lim="800000"/>
          </a:ln>
          <a:effectLst/>
        </p:spPr>
        <p:style>
          <a:lnRef idx="3">
            <a:schemeClr val="lt1"/>
          </a:lnRef>
          <a:fillRef idx="1">
            <a:schemeClr val="accent2"/>
          </a:fillRef>
          <a:effectRef idx="1">
            <a:schemeClr val="accent2"/>
          </a:effectRef>
          <a:fontRef idx="minor">
            <a:schemeClr val="lt1"/>
          </a:fontRef>
        </p:style>
        <p:txBody>
          <a:bodyPr lIns="137160" tIns="182880" rIns="137160" bIns="91440"/>
          <a:lstStyle>
            <a:lvl1pPr marL="0" indent="0">
              <a:spcAft>
                <a:spcPts val="1000"/>
              </a:spcAft>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9" name="Content Placeholder 8"/>
          <p:cNvSpPr>
            <a:spLocks noGrp="1"/>
          </p:cNvSpPr>
          <p:nvPr>
            <p:ph sz="quarter" idx="1"/>
          </p:nvPr>
        </p:nvSpPr>
        <p:spPr>
          <a:xfrm>
            <a:off x="2362200" y="1752600"/>
            <a:ext cx="6400800" cy="44196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3">
        <a:schemeClr val="bg2"/>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600200" y="5486400"/>
            <a:ext cx="7315200" cy="685800"/>
          </a:xfrm>
        </p:spPr>
        <p:txBody>
          <a:bodyPr/>
          <a:lstStyle>
            <a:lvl1pPr marL="0" indent="0">
              <a:buFontTx/>
              <a:buNone/>
              <a:defRPr sz="17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smtClean="0"/>
              <a:t>Click to edit Master text styles</a:t>
            </a:r>
          </a:p>
        </p:txBody>
      </p:sp>
      <p:sp>
        <p:nvSpPr>
          <p:cNvPr id="8" name="Rectangle 7"/>
          <p:cNvSpPr/>
          <p:nvPr/>
        </p:nvSpPr>
        <p:spPr bwMode="white">
          <a:xfrm>
            <a:off x="-9144" y="4572000"/>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9144" y="4663440"/>
            <a:ext cx="1463040"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1545336" y="4654296"/>
            <a:ext cx="7598664"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1600200" y="4648200"/>
            <a:ext cx="7315200" cy="685800"/>
          </a:xfrm>
        </p:spPr>
        <p:txBody>
          <a:bodyPr anchor="ctr"/>
          <a:lstStyle>
            <a:lvl1pPr algn="l">
              <a:buNone/>
              <a:defRPr sz="2800" b="0">
                <a:solidFill>
                  <a:srgbClr val="FFFFFF"/>
                </a:solidFill>
              </a:defRPr>
            </a:lvl1pPr>
          </a:lstStyle>
          <a:p>
            <a:r>
              <a:rPr kumimoji="0" lang="en-US" smtClean="0"/>
              <a:t>Click to edit Master title style</a:t>
            </a:r>
            <a:endParaRPr kumimoji="0" lang="en-US"/>
          </a:p>
        </p:txBody>
      </p:sp>
      <p:sp>
        <p:nvSpPr>
          <p:cNvPr id="11" name="Rectangle 10"/>
          <p:cNvSpPr/>
          <p:nvPr/>
        </p:nvSpPr>
        <p:spPr bwMode="white">
          <a:xfrm>
            <a:off x="1447800" y="0"/>
            <a:ext cx="100584" cy="6867144"/>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Date Placeholder 11"/>
          <p:cNvSpPr>
            <a:spLocks noGrp="1"/>
          </p:cNvSpPr>
          <p:nvPr>
            <p:ph type="dt" sz="half" idx="10"/>
          </p:nvPr>
        </p:nvSpPr>
        <p:spPr>
          <a:xfrm>
            <a:off x="6248400" y="6248400"/>
            <a:ext cx="2667000" cy="365125"/>
          </a:xfrm>
        </p:spPr>
        <p:txBody>
          <a:bodyPr rtlCol="0"/>
          <a:lstStyle/>
          <a:p>
            <a:fld id="{C7B14723-E520-4A5F-B294-E6149C8BF00A}" type="datetimeFigureOut">
              <a:rPr lang="en-US" smtClean="0"/>
              <a:pPr/>
              <a:t>5/5/2009</a:t>
            </a:fld>
            <a:endParaRPr lang="en-US"/>
          </a:p>
        </p:txBody>
      </p:sp>
      <p:sp>
        <p:nvSpPr>
          <p:cNvPr id="13" name="Slide Number Placeholder 12"/>
          <p:cNvSpPr>
            <a:spLocks noGrp="1"/>
          </p:cNvSpPr>
          <p:nvPr>
            <p:ph type="sldNum" sz="quarter" idx="11"/>
          </p:nvPr>
        </p:nvSpPr>
        <p:spPr>
          <a:xfrm>
            <a:off x="0" y="4667249"/>
            <a:ext cx="1447800" cy="663578"/>
          </a:xfrm>
        </p:spPr>
        <p:txBody>
          <a:bodyPr rtlCol="0"/>
          <a:lstStyle>
            <a:lvl1pPr>
              <a:defRPr sz="2800"/>
            </a:lvl1pPr>
          </a:lstStyle>
          <a:p>
            <a:fld id="{8DA7A172-58AD-4B02-8C10-A2A474C8CA6C}" type="slidenum">
              <a:rPr lang="en-US" smtClean="0"/>
              <a:pPr/>
              <a:t>‹#›</a:t>
            </a:fld>
            <a:endParaRPr lang="en-US"/>
          </a:p>
        </p:txBody>
      </p:sp>
      <p:sp>
        <p:nvSpPr>
          <p:cNvPr id="14" name="Footer Placeholder 13"/>
          <p:cNvSpPr>
            <a:spLocks noGrp="1"/>
          </p:cNvSpPr>
          <p:nvPr>
            <p:ph type="ftr" sz="quarter" idx="12"/>
          </p:nvPr>
        </p:nvSpPr>
        <p:spPr>
          <a:xfrm>
            <a:off x="1600200" y="6248206"/>
            <a:ext cx="4572000" cy="365125"/>
          </a:xfrm>
        </p:spPr>
        <p:txBody>
          <a:bodyPr rtlCol="0"/>
          <a:lstStyle/>
          <a:p>
            <a:endParaRPr lang="en-US"/>
          </a:p>
        </p:txBody>
      </p:sp>
      <p:sp>
        <p:nvSpPr>
          <p:cNvPr id="3" name="Picture Placeholder 2"/>
          <p:cNvSpPr>
            <a:spLocks noGrp="1"/>
          </p:cNvSpPr>
          <p:nvPr>
            <p:ph type="pic" idx="1"/>
          </p:nvPr>
        </p:nvSpPr>
        <p:spPr>
          <a:xfrm>
            <a:off x="1560576" y="0"/>
            <a:ext cx="7583424" cy="4568952"/>
          </a:xfrm>
          <a:solidFill>
            <a:schemeClr val="accent1">
              <a:tint val="40000"/>
            </a:schemeClr>
          </a:solidFill>
          <a:ln>
            <a:noFill/>
          </a:ln>
        </p:spPr>
        <p:txBody>
          <a:bodyPr/>
          <a:lstStyle>
            <a:lvl1pPr marL="0" indent="0">
              <a:buNone/>
              <a:defRPr sz="3200"/>
            </a:lvl1pPr>
          </a:lstStyle>
          <a:p>
            <a:r>
              <a:rPr kumimoji="0" lang="en-US" smtClean="0"/>
              <a:t>Click icon to add picture</a:t>
            </a:r>
            <a:endParaRPr kumimoji="0" lang="en-US" dirty="0"/>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609600" y="228600"/>
            <a:ext cx="8153400" cy="990600"/>
          </a:xfrm>
          <a:prstGeom prst="rect">
            <a:avLst/>
          </a:prstGeom>
        </p:spPr>
        <p:txBody>
          <a:bodyPr vert="horz" anchor="ctr">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612648" y="1600200"/>
            <a:ext cx="8153400" cy="452628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096000" y="6248400"/>
            <a:ext cx="2667000" cy="365125"/>
          </a:xfrm>
          <a:prstGeom prst="rect">
            <a:avLst/>
          </a:prstGeom>
        </p:spPr>
        <p:txBody>
          <a:bodyPr vert="horz" anchor="ctr" anchorCtr="0"/>
          <a:lstStyle>
            <a:lvl1pPr algn="l" eaLnBrk="1" latinLnBrk="0" hangingPunct="1">
              <a:defRPr kumimoji="0" sz="1400">
                <a:solidFill>
                  <a:schemeClr val="tx2"/>
                </a:solidFill>
              </a:defRPr>
            </a:lvl1pPr>
          </a:lstStyle>
          <a:p>
            <a:fld id="{C7B14723-E520-4A5F-B294-E6149C8BF00A}" type="datetimeFigureOut">
              <a:rPr lang="en-US" smtClean="0"/>
              <a:pPr/>
              <a:t>5/5/2009</a:t>
            </a:fld>
            <a:endParaRPr lang="en-US"/>
          </a:p>
        </p:txBody>
      </p:sp>
      <p:sp>
        <p:nvSpPr>
          <p:cNvPr id="3" name="Footer Placeholder 2"/>
          <p:cNvSpPr>
            <a:spLocks noGrp="1"/>
          </p:cNvSpPr>
          <p:nvPr>
            <p:ph type="ftr" sz="quarter" idx="3"/>
          </p:nvPr>
        </p:nvSpPr>
        <p:spPr>
          <a:xfrm>
            <a:off x="609600" y="6248206"/>
            <a:ext cx="5421083" cy="365125"/>
          </a:xfrm>
          <a:prstGeom prst="rect">
            <a:avLst/>
          </a:prstGeom>
        </p:spPr>
        <p:txBody>
          <a:bodyPr vert="horz" anchor="ctr"/>
          <a:lstStyle>
            <a:lvl1pPr algn="r" eaLnBrk="1" latinLnBrk="0" hangingPunct="1">
              <a:defRPr kumimoji="0" sz="1400">
                <a:solidFill>
                  <a:schemeClr val="tx2"/>
                </a:solidFill>
              </a:defRPr>
            </a:lvl1pPr>
          </a:lstStyle>
          <a:p>
            <a:endParaRPr lang="en-US"/>
          </a:p>
        </p:txBody>
      </p:sp>
      <p:sp>
        <p:nvSpPr>
          <p:cNvPr id="7" name="Rectangle 6"/>
          <p:cNvSpPr/>
          <p:nvPr/>
        </p:nvSpPr>
        <p:spPr bwMode="white">
          <a:xfrm>
            <a:off x="0" y="1234440"/>
            <a:ext cx="9144000" cy="32004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1280160"/>
            <a:ext cx="533400" cy="228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590550" y="1280160"/>
            <a:ext cx="8553450" cy="228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0" y="1272222"/>
            <a:ext cx="533400" cy="244476"/>
          </a:xfrm>
          <a:prstGeom prst="rect">
            <a:avLst/>
          </a:prstGeom>
        </p:spPr>
        <p:txBody>
          <a:bodyPr vert="horz" anchor="ctr" anchorCtr="0">
            <a:normAutofit/>
          </a:bodyPr>
          <a:lstStyle>
            <a:lvl1pPr algn="ctr" eaLnBrk="1" latinLnBrk="0" hangingPunct="1">
              <a:defRPr kumimoji="0" sz="1400" b="1">
                <a:solidFill>
                  <a:srgbClr val="FFFFFF"/>
                </a:solidFill>
              </a:defRPr>
            </a:lvl1pPr>
          </a:lstStyle>
          <a:p>
            <a:fld id="{8DA7A172-58AD-4B02-8C10-A2A474C8CA6C}"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400" kern="1200">
          <a:solidFill>
            <a:schemeClr val="tx2"/>
          </a:solidFill>
          <a:latin typeface="+mj-lt"/>
          <a:ea typeface="+mj-ea"/>
          <a:cs typeface="+mj-cs"/>
        </a:defRPr>
      </a:lvl1pPr>
    </p:titleStyle>
    <p:body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Seamus Heaney</a:t>
            </a:r>
            <a:endParaRPr lang="en-US" dirty="0"/>
          </a:p>
        </p:txBody>
      </p:sp>
      <p:sp>
        <p:nvSpPr>
          <p:cNvPr id="3" name="Subtitle 2"/>
          <p:cNvSpPr>
            <a:spLocks noGrp="1"/>
          </p:cNvSpPr>
          <p:nvPr>
            <p:ph type="subTitle" idx="1"/>
          </p:nvPr>
        </p:nvSpPr>
        <p:spPr/>
        <p:txBody>
          <a:bodyPr/>
          <a:lstStyle/>
          <a:p>
            <a:r>
              <a:rPr lang="en-US" dirty="0" smtClean="0"/>
              <a:t>1939-</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Punishment</a:t>
            </a:r>
            <a:endParaRPr lang="en-US" dirty="0"/>
          </a:p>
        </p:txBody>
      </p:sp>
      <p:sp>
        <p:nvSpPr>
          <p:cNvPr id="3" name="Content Placeholder 2"/>
          <p:cNvSpPr>
            <a:spLocks noGrp="1"/>
          </p:cNvSpPr>
          <p:nvPr>
            <p:ph sz="quarter" idx="1"/>
          </p:nvPr>
        </p:nvSpPr>
        <p:spPr/>
        <p:txBody>
          <a:bodyPr/>
          <a:lstStyle/>
          <a:p>
            <a:r>
              <a:rPr lang="en-US" dirty="0" smtClean="0"/>
              <a:t>Background:</a:t>
            </a:r>
          </a:p>
          <a:p>
            <a:r>
              <a:rPr lang="en-US" dirty="0" smtClean="0"/>
              <a:t>Violence in Northern Ireland</a:t>
            </a:r>
          </a:p>
          <a:p>
            <a:r>
              <a:rPr lang="en-US" dirty="0" smtClean="0"/>
              <a:t>Especially 1960s and 1970s</a:t>
            </a:r>
          </a:p>
          <a:p>
            <a:r>
              <a:rPr lang="en-US" dirty="0" smtClean="0"/>
              <a:t>Brutal pagan rites in the Iron Age</a:t>
            </a:r>
          </a:p>
          <a:p>
            <a:r>
              <a:rPr lang="en-US" dirty="0" smtClean="0"/>
              <a:t>Ritualized punishment for sexual and social transgression</a:t>
            </a:r>
          </a:p>
          <a:p>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Punishment</a:t>
            </a:r>
            <a:endParaRPr lang="en-US" dirty="0"/>
          </a:p>
        </p:txBody>
      </p:sp>
      <p:sp>
        <p:nvSpPr>
          <p:cNvPr id="3" name="Content Placeholder 2"/>
          <p:cNvSpPr>
            <a:spLocks noGrp="1"/>
          </p:cNvSpPr>
          <p:nvPr>
            <p:ph sz="quarter" idx="1"/>
          </p:nvPr>
        </p:nvSpPr>
        <p:spPr/>
        <p:txBody>
          <a:bodyPr>
            <a:normAutofit/>
          </a:bodyPr>
          <a:lstStyle/>
          <a:p>
            <a:r>
              <a:rPr lang="en-US" dirty="0" smtClean="0"/>
              <a:t>poetic speaker feels the “tug”</a:t>
            </a:r>
          </a:p>
          <a:p>
            <a:r>
              <a:rPr lang="en-US" dirty="0" smtClean="0"/>
              <a:t>Speaker can see her body drowned in </a:t>
            </a:r>
            <a:r>
              <a:rPr lang="en-US" dirty="0" smtClean="0"/>
              <a:t>bog</a:t>
            </a:r>
          </a:p>
          <a:p>
            <a:pPr lvl="1"/>
            <a:r>
              <a:rPr lang="en-US" dirty="0" smtClean="0"/>
              <a:t>Notes </a:t>
            </a:r>
            <a:r>
              <a:rPr lang="en-US" dirty="0" smtClean="0"/>
              <a:t>her shaved head and blindfold</a:t>
            </a:r>
          </a:p>
          <a:p>
            <a:pPr lvl="1"/>
            <a:r>
              <a:rPr lang="en-US" dirty="0" smtClean="0"/>
              <a:t>“little </a:t>
            </a:r>
            <a:r>
              <a:rPr lang="en-US" dirty="0" err="1" smtClean="0"/>
              <a:t>adultress</a:t>
            </a:r>
            <a:r>
              <a:rPr lang="en-US" dirty="0" smtClean="0"/>
              <a:t>” </a:t>
            </a:r>
            <a:endParaRPr lang="en-US" dirty="0" smtClean="0"/>
          </a:p>
          <a:p>
            <a:pPr lvl="1"/>
            <a:r>
              <a:rPr lang="en-US" dirty="0" smtClean="0"/>
              <a:t>Calls </a:t>
            </a:r>
            <a:r>
              <a:rPr lang="en-US" dirty="0" smtClean="0"/>
              <a:t>her a “poor scapegoat”</a:t>
            </a:r>
          </a:p>
          <a:p>
            <a:pPr lvl="1"/>
            <a:r>
              <a:rPr lang="en-US" dirty="0" smtClean="0"/>
              <a:t>Imagines himself as the artful voyeur</a:t>
            </a:r>
          </a:p>
          <a:p>
            <a:r>
              <a:rPr lang="en-US" dirty="0" smtClean="0"/>
              <a:t>references her betraying sisters today</a:t>
            </a:r>
          </a:p>
          <a:p>
            <a:pPr lvl="1"/>
            <a:r>
              <a:rPr lang="en-US" dirty="0" smtClean="0"/>
              <a:t>Suggests these women could empathize</a:t>
            </a: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Punishment – Broader Questions</a:t>
            </a:r>
            <a:endParaRPr lang="en-US" dirty="0"/>
          </a:p>
        </p:txBody>
      </p:sp>
      <p:sp>
        <p:nvSpPr>
          <p:cNvPr id="3" name="Content Placeholder 2"/>
          <p:cNvSpPr>
            <a:spLocks noGrp="1"/>
          </p:cNvSpPr>
          <p:nvPr>
            <p:ph sz="quarter" idx="1"/>
          </p:nvPr>
        </p:nvSpPr>
        <p:spPr/>
        <p:txBody>
          <a:bodyPr>
            <a:normAutofit/>
          </a:bodyPr>
          <a:lstStyle/>
          <a:p>
            <a:r>
              <a:rPr lang="en-US" dirty="0" smtClean="0"/>
              <a:t>What is the cultural function of ritualized violence</a:t>
            </a:r>
            <a:r>
              <a:rPr lang="en-US" dirty="0" smtClean="0"/>
              <a:t>?</a:t>
            </a:r>
          </a:p>
          <a:p>
            <a:pPr lvl="1"/>
            <a:r>
              <a:rPr lang="en-US" dirty="0" smtClean="0"/>
              <a:t>Punishing a breach of social conduct</a:t>
            </a:r>
          </a:p>
          <a:p>
            <a:pPr lvl="1"/>
            <a:r>
              <a:rPr lang="en-US" dirty="0" smtClean="0"/>
              <a:t>Consolidate the social group</a:t>
            </a:r>
          </a:p>
          <a:p>
            <a:pPr lvl="1"/>
            <a:r>
              <a:rPr lang="en-US" dirty="0" smtClean="0"/>
              <a:t>Establish rules of conduct</a:t>
            </a:r>
          </a:p>
          <a:p>
            <a:pPr lvl="1"/>
            <a:r>
              <a:rPr lang="en-US" dirty="0" smtClean="0"/>
              <a:t>Construct a shared identity</a:t>
            </a:r>
          </a:p>
          <a:p>
            <a:r>
              <a:rPr lang="en-US" dirty="0" smtClean="0"/>
              <a:t>What are the implications of lumping the IRA’s actions into a larger anthropological framework?</a:t>
            </a:r>
          </a:p>
          <a:p>
            <a:pPr lvl="1"/>
            <a:r>
              <a:rPr lang="en-US" dirty="0" smtClean="0"/>
              <a:t>Does it condone it as a comprehensible, or even natural occurrence?</a:t>
            </a:r>
            <a:endParaRPr lang="en-US" dirty="0" smtClean="0"/>
          </a:p>
          <a:p>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sz="quarter" idx="1"/>
          </p:nvPr>
        </p:nvSpPr>
        <p:spPr/>
        <p:txBody>
          <a:bodyPr/>
          <a:lstStyle/>
          <a:p>
            <a:endParaRPr lang="en-US"/>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Digging</a:t>
            </a:r>
            <a:endParaRPr lang="en-US" dirty="0"/>
          </a:p>
        </p:txBody>
      </p:sp>
      <p:sp>
        <p:nvSpPr>
          <p:cNvPr id="3" name="Content Placeholder 2"/>
          <p:cNvSpPr>
            <a:spLocks noGrp="1"/>
          </p:cNvSpPr>
          <p:nvPr>
            <p:ph sz="quarter" idx="1"/>
          </p:nvPr>
        </p:nvSpPr>
        <p:spPr/>
        <p:txBody>
          <a:bodyPr>
            <a:normAutofit/>
          </a:bodyPr>
          <a:lstStyle/>
          <a:p>
            <a:r>
              <a:rPr lang="en-US" dirty="0" smtClean="0"/>
              <a:t>How can the pen be used as a weapon?</a:t>
            </a:r>
          </a:p>
          <a:p>
            <a:r>
              <a:rPr lang="en-US" dirty="0" smtClean="0"/>
              <a:t>“Gravelly” : may refer to the “One Crop Law” that was imposed on Ireland by England.  </a:t>
            </a:r>
          </a:p>
          <a:p>
            <a:pPr lvl="1"/>
            <a:r>
              <a:rPr lang="en-US" dirty="0" smtClean="0"/>
              <a:t>This law was later blamed for the famine that struck Ireland when the potato crop failed. </a:t>
            </a:r>
          </a:p>
          <a:p>
            <a:pPr lvl="1"/>
            <a:r>
              <a:rPr lang="en-US" dirty="0" smtClean="0"/>
              <a:t>Heaney shows the ground as ‘grave like’ because it was the physical cause for the famine.  </a:t>
            </a:r>
          </a:p>
          <a:p>
            <a:pPr lvl="1"/>
            <a:r>
              <a:rPr lang="en-US" dirty="0" smtClean="0"/>
              <a:t>The soil retained too much water resulting in the potato crop rotting.  </a:t>
            </a:r>
          </a:p>
          <a:p>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Biography</a:t>
            </a:r>
            <a:endParaRPr lang="en-US" dirty="0"/>
          </a:p>
        </p:txBody>
      </p:sp>
      <p:sp>
        <p:nvSpPr>
          <p:cNvPr id="3" name="Content Placeholder 2"/>
          <p:cNvSpPr>
            <a:spLocks noGrp="1"/>
          </p:cNvSpPr>
          <p:nvPr>
            <p:ph sz="quarter" idx="1"/>
          </p:nvPr>
        </p:nvSpPr>
        <p:spPr/>
        <p:txBody>
          <a:bodyPr>
            <a:normAutofit fontScale="62500" lnSpcReduction="20000"/>
          </a:bodyPr>
          <a:lstStyle/>
          <a:p>
            <a:r>
              <a:rPr lang="en-US" dirty="0" smtClean="0">
                <a:latin typeface="+mj-lt"/>
              </a:rPr>
              <a:t>Roman Catholic in Protestant North Ireland</a:t>
            </a:r>
          </a:p>
          <a:p>
            <a:r>
              <a:rPr lang="en-US" dirty="0" smtClean="0">
                <a:latin typeface="+mj-lt"/>
              </a:rPr>
              <a:t>Seamus Heaney was born in </a:t>
            </a:r>
            <a:r>
              <a:rPr lang="en-US" dirty="0" err="1" smtClean="0">
                <a:latin typeface="+mj-lt"/>
              </a:rPr>
              <a:t>Castledawson</a:t>
            </a:r>
            <a:r>
              <a:rPr lang="en-US" dirty="0" smtClean="0">
                <a:latin typeface="+mj-lt"/>
              </a:rPr>
              <a:t>, County Derry, Northern Ireland, on April 13, 1939.</a:t>
            </a:r>
          </a:p>
          <a:p>
            <a:r>
              <a:rPr lang="en-US" dirty="0" smtClean="0">
                <a:latin typeface="+mj-lt"/>
              </a:rPr>
              <a:t>In 1963, he began teaching English at St. Joseph’s College in Belfast. He earned his teaching certificate in English at the same school.</a:t>
            </a:r>
          </a:p>
          <a:p>
            <a:r>
              <a:rPr lang="en-US" dirty="0" smtClean="0">
                <a:latin typeface="+mj-lt"/>
              </a:rPr>
              <a:t>In 1965, he married Marie Devlin, and in 1966, he published his first book, </a:t>
            </a:r>
            <a:r>
              <a:rPr lang="en-US" i="1" dirty="0" smtClean="0">
                <a:latin typeface="+mj-lt"/>
              </a:rPr>
              <a:t>Death of a Naturalist</a:t>
            </a:r>
            <a:r>
              <a:rPr lang="en-US" dirty="0" smtClean="0">
                <a:latin typeface="+mj-lt"/>
              </a:rPr>
              <a:t>.</a:t>
            </a:r>
          </a:p>
          <a:p>
            <a:r>
              <a:rPr lang="en-US" dirty="0" smtClean="0">
                <a:latin typeface="+mj-lt"/>
              </a:rPr>
              <a:t>In 1995, he received the Nobel Prize in Literature.</a:t>
            </a:r>
          </a:p>
          <a:p>
            <a:r>
              <a:rPr lang="en-US" dirty="0" smtClean="0">
                <a:latin typeface="+mj-lt"/>
              </a:rPr>
              <a:t>He has spent part of every year since 1981 teaching at Harvard University.</a:t>
            </a:r>
          </a:p>
          <a:p>
            <a:endParaRPr lang="en-US" dirty="0" smtClean="0"/>
          </a:p>
          <a:p>
            <a:endParaRPr lang="en-US" dirty="0" smtClean="0"/>
          </a:p>
          <a:p>
            <a:endParaRPr lang="en-US" dirty="0"/>
          </a:p>
        </p:txBody>
      </p:sp>
      <p:pic>
        <p:nvPicPr>
          <p:cNvPr id="7" name="Picture 4" descr="Seamus Heaney photo3"/>
          <p:cNvPicPr>
            <a:picLocks noGrp="1" noChangeAspect="1" noChangeArrowheads="1"/>
          </p:cNvPicPr>
          <p:nvPr>
            <p:ph sz="quarter" idx="2"/>
          </p:nvPr>
        </p:nvPicPr>
        <p:blipFill>
          <a:blip r:embed="rId2"/>
          <a:srcRect/>
          <a:stretch>
            <a:fillRect/>
          </a:stretch>
        </p:blipFill>
        <p:spPr bwMode="auto">
          <a:xfrm>
            <a:off x="4800600" y="1676399"/>
            <a:ext cx="3034330" cy="3901281"/>
          </a:xfrm>
          <a:prstGeom prst="rect">
            <a:avLst/>
          </a:prstGeom>
          <a:noFill/>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Poetry</a:t>
            </a:r>
            <a:endParaRPr lang="en-US" dirty="0"/>
          </a:p>
        </p:txBody>
      </p:sp>
      <p:sp>
        <p:nvSpPr>
          <p:cNvPr id="3" name="Content Placeholder 2"/>
          <p:cNvSpPr>
            <a:spLocks noGrp="1"/>
          </p:cNvSpPr>
          <p:nvPr>
            <p:ph sz="quarter" idx="1"/>
          </p:nvPr>
        </p:nvSpPr>
        <p:spPr/>
        <p:txBody>
          <a:bodyPr>
            <a:normAutofit fontScale="85000" lnSpcReduction="20000"/>
          </a:bodyPr>
          <a:lstStyle/>
          <a:p>
            <a:r>
              <a:rPr lang="en-US" dirty="0" smtClean="0"/>
              <a:t>Poetry captures the colonial struggles of </a:t>
            </a:r>
            <a:r>
              <a:rPr lang="en-US" dirty="0" smtClean="0"/>
              <a:t>Ireland</a:t>
            </a:r>
          </a:p>
          <a:p>
            <a:pPr lvl="1"/>
            <a:r>
              <a:rPr lang="en-US" dirty="0" smtClean="0"/>
              <a:t>Defining his relationship to his country and his people – an ongoing process…</a:t>
            </a:r>
          </a:p>
          <a:p>
            <a:pPr lvl="1"/>
            <a:r>
              <a:rPr lang="en-US" dirty="0" smtClean="0"/>
              <a:t>Dilemma of cultural identity</a:t>
            </a:r>
            <a:endParaRPr lang="en-US" dirty="0" smtClean="0"/>
          </a:p>
          <a:p>
            <a:r>
              <a:rPr lang="en-US" dirty="0" smtClean="0"/>
              <a:t>Fascinated </a:t>
            </a:r>
            <a:r>
              <a:rPr lang="en-US" dirty="0" smtClean="0"/>
              <a:t>by history and its depth</a:t>
            </a:r>
          </a:p>
          <a:p>
            <a:r>
              <a:rPr lang="en-US" dirty="0" smtClean="0"/>
              <a:t>explores </a:t>
            </a:r>
            <a:r>
              <a:rPr lang="en-US" dirty="0" smtClean="0"/>
              <a:t>what it is to be a human being during times of joy and times of struggle.</a:t>
            </a:r>
          </a:p>
          <a:p>
            <a:r>
              <a:rPr lang="en-US" dirty="0" smtClean="0"/>
              <a:t>uses literary allusion throughout his poems, often alluding to Greek gods and figures</a:t>
            </a:r>
          </a:p>
          <a:p>
            <a:r>
              <a:rPr lang="en-US" dirty="0" smtClean="0"/>
              <a:t>Many of </a:t>
            </a:r>
            <a:r>
              <a:rPr lang="en-US" dirty="0" err="1" smtClean="0"/>
              <a:t>Heaney’s</a:t>
            </a:r>
            <a:r>
              <a:rPr lang="en-US" dirty="0" smtClean="0"/>
              <a:t> poems serve as his way to discover his place as a writer in a world where physical action is the traditionally accepted symbol of strength.  </a:t>
            </a:r>
          </a:p>
          <a:p>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Punishment</a:t>
            </a:r>
            <a:endParaRPr lang="en-US" dirty="0"/>
          </a:p>
        </p:txBody>
      </p:sp>
      <p:sp>
        <p:nvSpPr>
          <p:cNvPr id="3" name="Content Placeholder 2"/>
          <p:cNvSpPr>
            <a:spLocks noGrp="1"/>
          </p:cNvSpPr>
          <p:nvPr>
            <p:ph sz="quarter" idx="1"/>
          </p:nvPr>
        </p:nvSpPr>
        <p:spPr/>
        <p:txBody>
          <a:bodyPr>
            <a:normAutofit fontScale="92500" lnSpcReduction="20000"/>
          </a:bodyPr>
          <a:lstStyle/>
          <a:p>
            <a:r>
              <a:rPr lang="en-US" dirty="0" smtClean="0"/>
              <a:t>Poem inspired by 1951 discovery of a young girl from late 1</a:t>
            </a:r>
            <a:r>
              <a:rPr lang="en-US" baseline="30000" dirty="0" smtClean="0"/>
              <a:t>st</a:t>
            </a:r>
            <a:r>
              <a:rPr lang="en-US" dirty="0" smtClean="0"/>
              <a:t> century CE </a:t>
            </a:r>
            <a:endParaRPr lang="en-US" dirty="0" smtClean="0"/>
          </a:p>
          <a:p>
            <a:pPr lvl="1">
              <a:lnSpc>
                <a:spcPct val="90000"/>
              </a:lnSpc>
            </a:pPr>
            <a:r>
              <a:rPr lang="en-US" dirty="0" smtClean="0"/>
              <a:t>Strongly influenced by P.V. Glob’s </a:t>
            </a:r>
            <a:r>
              <a:rPr lang="en-US" i="1" dirty="0" smtClean="0"/>
              <a:t>The Bog People</a:t>
            </a:r>
            <a:endParaRPr lang="en-US" dirty="0" smtClean="0"/>
          </a:p>
          <a:p>
            <a:pPr lvl="2">
              <a:lnSpc>
                <a:spcPct val="90000"/>
              </a:lnSpc>
            </a:pPr>
            <a:r>
              <a:rPr lang="en-US" dirty="0" smtClean="0"/>
              <a:t>Irish bog as memory bank</a:t>
            </a:r>
          </a:p>
          <a:p>
            <a:pPr lvl="2">
              <a:lnSpc>
                <a:spcPct val="90000"/>
              </a:lnSpc>
            </a:pPr>
            <a:r>
              <a:rPr lang="en-US" dirty="0" smtClean="0"/>
              <a:t>The bog body has the “ability to compress time and to render the past visible in the present”</a:t>
            </a:r>
          </a:p>
          <a:p>
            <a:pPr lvl="1"/>
            <a:r>
              <a:rPr lang="en-US" dirty="0" smtClean="0"/>
              <a:t>Girl </a:t>
            </a:r>
            <a:r>
              <a:rPr lang="en-US" dirty="0" smtClean="0"/>
              <a:t>appears to have been punished by Germanic </a:t>
            </a:r>
            <a:r>
              <a:rPr lang="en-US" dirty="0" smtClean="0"/>
              <a:t>peoples</a:t>
            </a:r>
          </a:p>
          <a:p>
            <a:pPr lvl="2"/>
            <a:r>
              <a:rPr lang="en-US" dirty="0" smtClean="0"/>
              <a:t>Most likely drowned on purpose</a:t>
            </a:r>
            <a:endParaRPr lang="en-US" dirty="0" smtClean="0"/>
          </a:p>
          <a:p>
            <a:pPr lvl="2"/>
            <a:r>
              <a:rPr lang="en-US" dirty="0" smtClean="0"/>
              <a:t>mirrors what </a:t>
            </a:r>
            <a:r>
              <a:rPr lang="en-US" dirty="0" err="1" smtClean="0"/>
              <a:t>Tacitus</a:t>
            </a:r>
            <a:r>
              <a:rPr lang="en-US" dirty="0" smtClean="0"/>
              <a:t> reports was done to adulterous Germanic </a:t>
            </a:r>
            <a:r>
              <a:rPr lang="en-US" dirty="0" smtClean="0"/>
              <a:t>women</a:t>
            </a:r>
          </a:p>
          <a:p>
            <a:r>
              <a:rPr lang="en-US" dirty="0" smtClean="0"/>
              <a:t>“Tribal” thinking vs. the public responsibility of the individual</a:t>
            </a:r>
          </a:p>
          <a:p>
            <a:r>
              <a:rPr lang="en-US" dirty="0" smtClean="0"/>
              <a:t>Ethical responsibility in the face of political turmoil</a:t>
            </a:r>
            <a:endParaRPr lang="en-US" dirty="0" smtClean="0"/>
          </a:p>
          <a:p>
            <a:endParaRPr lang="en-US" dirty="0" smtClean="0"/>
          </a:p>
          <a:p>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Punishment - Background</a:t>
            </a:r>
            <a:endParaRPr lang="en-US" dirty="0"/>
          </a:p>
        </p:txBody>
      </p:sp>
      <p:sp>
        <p:nvSpPr>
          <p:cNvPr id="3" name="Content Placeholder 2"/>
          <p:cNvSpPr>
            <a:spLocks noGrp="1"/>
          </p:cNvSpPr>
          <p:nvPr>
            <p:ph sz="quarter" idx="1"/>
          </p:nvPr>
        </p:nvSpPr>
        <p:spPr/>
        <p:txBody>
          <a:bodyPr>
            <a:normAutofit fontScale="62500" lnSpcReduction="20000"/>
          </a:bodyPr>
          <a:lstStyle/>
          <a:p>
            <a:r>
              <a:rPr lang="en-US" dirty="0" smtClean="0">
                <a:latin typeface="Calibri" pitchFamily="34" charset="0"/>
              </a:rPr>
              <a:t>sequence </a:t>
            </a:r>
            <a:r>
              <a:rPr lang="en-US" dirty="0" smtClean="0">
                <a:latin typeface="Calibri" pitchFamily="34" charset="0"/>
              </a:rPr>
              <a:t>of eight "bog </a:t>
            </a:r>
            <a:r>
              <a:rPr lang="en-US" dirty="0" smtClean="0">
                <a:latin typeface="Calibri" pitchFamily="34" charset="0"/>
              </a:rPr>
              <a:t>poems“:</a:t>
            </a:r>
          </a:p>
          <a:p>
            <a:pPr lvl="1"/>
            <a:r>
              <a:rPr lang="en-US" dirty="0" smtClean="0">
                <a:latin typeface="Calibri" pitchFamily="34" charset="0"/>
              </a:rPr>
              <a:t>"</a:t>
            </a:r>
            <a:r>
              <a:rPr lang="en-US" dirty="0" smtClean="0">
                <a:latin typeface="Calibri" pitchFamily="34" charset="0"/>
              </a:rPr>
              <a:t>The </a:t>
            </a:r>
            <a:r>
              <a:rPr lang="en-US" dirty="0" err="1" smtClean="0">
                <a:latin typeface="Calibri" pitchFamily="34" charset="0"/>
              </a:rPr>
              <a:t>Tollund</a:t>
            </a:r>
            <a:r>
              <a:rPr lang="en-US" dirty="0" smtClean="0">
                <a:latin typeface="Calibri" pitchFamily="34" charset="0"/>
              </a:rPr>
              <a:t> </a:t>
            </a:r>
            <a:r>
              <a:rPr lang="en-US" dirty="0" smtClean="0">
                <a:latin typeface="Calibri" pitchFamily="34" charset="0"/>
              </a:rPr>
              <a:t>Man“, "</a:t>
            </a:r>
            <a:r>
              <a:rPr lang="en-US" dirty="0" err="1" smtClean="0">
                <a:latin typeface="Calibri" pitchFamily="34" charset="0"/>
              </a:rPr>
              <a:t>Nerthus</a:t>
            </a:r>
            <a:r>
              <a:rPr lang="en-US" dirty="0" smtClean="0">
                <a:latin typeface="Calibri" pitchFamily="34" charset="0"/>
              </a:rPr>
              <a:t>”, “Come </a:t>
            </a:r>
            <a:r>
              <a:rPr lang="en-US" dirty="0" smtClean="0">
                <a:latin typeface="Calibri" pitchFamily="34" charset="0"/>
              </a:rPr>
              <a:t>to the </a:t>
            </a:r>
            <a:r>
              <a:rPr lang="en-US" dirty="0" smtClean="0">
                <a:latin typeface="Calibri" pitchFamily="34" charset="0"/>
              </a:rPr>
              <a:t>Bower”, "</a:t>
            </a:r>
            <a:r>
              <a:rPr lang="en-US" dirty="0" smtClean="0">
                <a:latin typeface="Calibri" pitchFamily="34" charset="0"/>
              </a:rPr>
              <a:t>Bog </a:t>
            </a:r>
            <a:r>
              <a:rPr lang="en-US" dirty="0" smtClean="0">
                <a:latin typeface="Calibri" pitchFamily="34" charset="0"/>
              </a:rPr>
              <a:t>Queen”,  </a:t>
            </a:r>
            <a:r>
              <a:rPr lang="en-US" dirty="0" smtClean="0">
                <a:latin typeface="Calibri" pitchFamily="34" charset="0"/>
              </a:rPr>
              <a:t>"The </a:t>
            </a:r>
            <a:r>
              <a:rPr lang="en-US" dirty="0" err="1" smtClean="0">
                <a:latin typeface="Calibri" pitchFamily="34" charset="0"/>
              </a:rPr>
              <a:t>Grauballe</a:t>
            </a:r>
            <a:r>
              <a:rPr lang="en-US" dirty="0" smtClean="0">
                <a:latin typeface="Calibri" pitchFamily="34" charset="0"/>
              </a:rPr>
              <a:t> </a:t>
            </a:r>
            <a:r>
              <a:rPr lang="en-US" dirty="0" smtClean="0">
                <a:latin typeface="Calibri" pitchFamily="34" charset="0"/>
              </a:rPr>
              <a:t>Man”, "Punishment”, "Kinship”, "</a:t>
            </a:r>
            <a:r>
              <a:rPr lang="en-US" dirty="0" smtClean="0">
                <a:latin typeface="Calibri" pitchFamily="34" charset="0"/>
              </a:rPr>
              <a:t>Strange </a:t>
            </a:r>
            <a:r>
              <a:rPr lang="en-US" dirty="0" smtClean="0">
                <a:latin typeface="Calibri" pitchFamily="34" charset="0"/>
              </a:rPr>
              <a:t>Fruit”</a:t>
            </a:r>
          </a:p>
          <a:p>
            <a:r>
              <a:rPr lang="en-US" dirty="0" smtClean="0">
                <a:latin typeface="Calibri" pitchFamily="34" charset="0"/>
              </a:rPr>
              <a:t>read </a:t>
            </a:r>
            <a:r>
              <a:rPr lang="en-US" dirty="0" smtClean="0">
                <a:latin typeface="Calibri" pitchFamily="34" charset="0"/>
              </a:rPr>
              <a:t>about the bodies in a work of archaeology, P.V. Glob's </a:t>
            </a:r>
            <a:r>
              <a:rPr lang="en-US" u="sng" dirty="0" smtClean="0">
                <a:latin typeface="Calibri" pitchFamily="34" charset="0"/>
              </a:rPr>
              <a:t>The Bog People</a:t>
            </a:r>
            <a:r>
              <a:rPr lang="en-US" dirty="0" smtClean="0">
                <a:latin typeface="Calibri" pitchFamily="34" charset="0"/>
              </a:rPr>
              <a:t>, published in Danish in 1965 and translated into English in 1969. </a:t>
            </a:r>
            <a:endParaRPr lang="en-US" dirty="0" smtClean="0">
              <a:latin typeface="Calibri" pitchFamily="34" charset="0"/>
            </a:endParaRPr>
          </a:p>
          <a:p>
            <a:r>
              <a:rPr lang="en-US" dirty="0" smtClean="0">
                <a:latin typeface="Calibri" pitchFamily="34" charset="0"/>
              </a:rPr>
              <a:t>moved </a:t>
            </a:r>
            <a:r>
              <a:rPr lang="en-US" dirty="0" smtClean="0">
                <a:latin typeface="Calibri" pitchFamily="34" charset="0"/>
              </a:rPr>
              <a:t>by Glob's lyrical descriptions of the sometimes </a:t>
            </a:r>
            <a:r>
              <a:rPr lang="en-US" dirty="0" smtClean="0">
                <a:latin typeface="Calibri" pitchFamily="34" charset="0"/>
              </a:rPr>
              <a:t>beautifully </a:t>
            </a:r>
            <a:r>
              <a:rPr lang="en-US" dirty="0" smtClean="0">
                <a:latin typeface="Calibri" pitchFamily="34" charset="0"/>
              </a:rPr>
              <a:t>preserved Iron-Age bodies that turned up from time to time in the peat-bogs of Northwestern </a:t>
            </a:r>
            <a:r>
              <a:rPr lang="en-US" dirty="0" smtClean="0">
                <a:latin typeface="Calibri" pitchFamily="34" charset="0"/>
              </a:rPr>
              <a:t>Europe</a:t>
            </a:r>
          </a:p>
          <a:p>
            <a:r>
              <a:rPr lang="en-US" dirty="0" smtClean="0">
                <a:latin typeface="Calibri" pitchFamily="34" charset="0"/>
              </a:rPr>
              <a:t>intrigued </a:t>
            </a:r>
            <a:r>
              <a:rPr lang="en-US" dirty="0" smtClean="0">
                <a:latin typeface="Calibri" pitchFamily="34" charset="0"/>
              </a:rPr>
              <a:t>by the archaeologist's recourse to theories of ritual human sacrifice in order to explain their presence in the bogs</a:t>
            </a:r>
            <a:r>
              <a:rPr lang="en-US" dirty="0" smtClean="0">
                <a:latin typeface="Calibri" pitchFamily="34" charset="0"/>
              </a:rPr>
              <a:t>.</a:t>
            </a:r>
          </a:p>
          <a:p>
            <a:r>
              <a:rPr lang="en-US" dirty="0" smtClean="0"/>
              <a:t>“They </a:t>
            </a:r>
            <a:r>
              <a:rPr lang="en-US" dirty="0" smtClean="0"/>
              <a:t>are not skeletal remains; they have flesh on their bones and that flesh bears the marks of their living and their dying. They have hair and beard stubble and faces with expressions we think we recognize. They have stomachs that still contain the grains and seeds and plants they ate as their last meal. In a word, with their peculiar capacity to compress time, bog bodies </a:t>
            </a:r>
            <a:r>
              <a:rPr lang="en-US" dirty="0" smtClean="0"/>
              <a:t>…speak </a:t>
            </a:r>
            <a:r>
              <a:rPr lang="en-US" dirty="0" smtClean="0"/>
              <a:t>of a life anchored in an everyday that was then </a:t>
            </a:r>
            <a:r>
              <a:rPr lang="en-US" dirty="0" smtClean="0"/>
              <a:t>but </a:t>
            </a:r>
            <a:r>
              <a:rPr lang="en-US" dirty="0" smtClean="0"/>
              <a:t>is also now. To an extraordinary degree, bog bodies allow us to see time</a:t>
            </a:r>
            <a:r>
              <a:rPr lang="en-US" dirty="0" smtClean="0"/>
              <a:t>.” (Purdy 2002)</a:t>
            </a:r>
            <a:endParaRPr lang="en-US" dirty="0">
              <a:latin typeface="Calibri" pitchFamily="34"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Punishment – Close Reading</a:t>
            </a:r>
            <a:endParaRPr lang="en-US" dirty="0"/>
          </a:p>
        </p:txBody>
      </p:sp>
      <p:sp>
        <p:nvSpPr>
          <p:cNvPr id="3" name="Content Placeholder 2"/>
          <p:cNvSpPr>
            <a:spLocks noGrp="1"/>
          </p:cNvSpPr>
          <p:nvPr>
            <p:ph sz="quarter" idx="1"/>
          </p:nvPr>
        </p:nvSpPr>
        <p:spPr/>
        <p:txBody>
          <a:bodyPr>
            <a:normAutofit/>
          </a:bodyPr>
          <a:lstStyle/>
          <a:p>
            <a:r>
              <a:rPr lang="en-US" dirty="0" smtClean="0"/>
              <a:t>First stanza:</a:t>
            </a:r>
          </a:p>
          <a:p>
            <a:pPr lvl="1"/>
            <a:r>
              <a:rPr lang="en-US" dirty="0" smtClean="0"/>
              <a:t>Speaker imagines the victim’s internal feelings</a:t>
            </a:r>
          </a:p>
          <a:p>
            <a:r>
              <a:rPr lang="en-US" dirty="0" smtClean="0"/>
              <a:t>Second stanza:</a:t>
            </a:r>
          </a:p>
          <a:p>
            <a:pPr lvl="1"/>
            <a:r>
              <a:rPr lang="en-US" dirty="0" smtClean="0"/>
              <a:t>External description</a:t>
            </a:r>
          </a:p>
          <a:p>
            <a:pPr lvl="2"/>
            <a:r>
              <a:rPr lang="en-US" dirty="0" smtClean="0"/>
              <a:t>Both erotic to some extent and fragile</a:t>
            </a:r>
          </a:p>
          <a:p>
            <a:r>
              <a:rPr lang="en-US" dirty="0" smtClean="0"/>
              <a:t>Next stanzas:</a:t>
            </a:r>
          </a:p>
          <a:p>
            <a:pPr lvl="1"/>
            <a:r>
              <a:rPr lang="en-US" dirty="0" smtClean="0"/>
              <a:t>Continue the description with a mixture of empathy and pity</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Punishment – Close Reading</a:t>
            </a:r>
            <a:endParaRPr lang="en-US" dirty="0"/>
          </a:p>
        </p:txBody>
      </p:sp>
      <p:sp>
        <p:nvSpPr>
          <p:cNvPr id="3" name="Content Placeholder 2"/>
          <p:cNvSpPr>
            <a:spLocks noGrp="1"/>
          </p:cNvSpPr>
          <p:nvPr>
            <p:ph sz="quarter" idx="1"/>
          </p:nvPr>
        </p:nvSpPr>
        <p:spPr/>
        <p:txBody>
          <a:bodyPr>
            <a:normAutofit fontScale="92500" lnSpcReduction="10000"/>
          </a:bodyPr>
          <a:lstStyle/>
          <a:p>
            <a:r>
              <a:rPr lang="en-US" dirty="0" smtClean="0"/>
              <a:t>Stanza eight: the “twist”</a:t>
            </a:r>
          </a:p>
          <a:p>
            <a:pPr lvl="1"/>
            <a:r>
              <a:rPr lang="en-US" dirty="0" smtClean="0"/>
              <a:t>“I almost love you/but would have cast, I know,/the stones of silence</a:t>
            </a:r>
          </a:p>
          <a:p>
            <a:pPr lvl="2"/>
            <a:r>
              <a:rPr lang="en-US" dirty="0" smtClean="0"/>
              <a:t>Reference to New Testament John 8:7</a:t>
            </a:r>
          </a:p>
          <a:p>
            <a:pPr lvl="2"/>
            <a:r>
              <a:rPr lang="en-US" dirty="0" smtClean="0"/>
              <a:t>“He that is without sin among you, let him cast the first stone”.</a:t>
            </a:r>
          </a:p>
          <a:p>
            <a:pPr lvl="1"/>
            <a:r>
              <a:rPr lang="en-US" dirty="0" smtClean="0"/>
              <a:t>Implicates himself in the “metaphorical stoning” of the Belfast women</a:t>
            </a:r>
          </a:p>
          <a:p>
            <a:r>
              <a:rPr lang="en-US" dirty="0" smtClean="0"/>
              <a:t>Tenth stanza:</a:t>
            </a:r>
          </a:p>
          <a:p>
            <a:pPr lvl="1"/>
            <a:r>
              <a:rPr lang="en-US" dirty="0" smtClean="0"/>
              <a:t>Accuses himself more implicitly:</a:t>
            </a:r>
          </a:p>
          <a:p>
            <a:pPr lvl="1"/>
            <a:r>
              <a:rPr lang="en-US" dirty="0" smtClean="0"/>
              <a:t>“I who have stood dumb/when your betraying sisters, </a:t>
            </a:r>
            <a:r>
              <a:rPr lang="en-US" dirty="0" err="1" smtClean="0"/>
              <a:t>cauled</a:t>
            </a:r>
            <a:r>
              <a:rPr lang="en-US" dirty="0" smtClean="0"/>
              <a:t> in tar, wept by the railings” (37-40).</a:t>
            </a:r>
          </a:p>
          <a:p>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Punishment – Close Reading</a:t>
            </a:r>
            <a:endParaRPr lang="en-US" dirty="0"/>
          </a:p>
        </p:txBody>
      </p:sp>
      <p:sp>
        <p:nvSpPr>
          <p:cNvPr id="3" name="Content Placeholder 2"/>
          <p:cNvSpPr>
            <a:spLocks noGrp="1"/>
          </p:cNvSpPr>
          <p:nvPr>
            <p:ph sz="quarter" idx="1"/>
          </p:nvPr>
        </p:nvSpPr>
        <p:spPr/>
        <p:txBody>
          <a:bodyPr>
            <a:normAutofit fontScale="85000" lnSpcReduction="20000"/>
          </a:bodyPr>
          <a:lstStyle/>
          <a:p>
            <a:r>
              <a:rPr lang="en-US" dirty="0" smtClean="0"/>
              <a:t>Final Stanza: - pushes further</a:t>
            </a:r>
          </a:p>
          <a:p>
            <a:pPr lvl="1"/>
            <a:r>
              <a:rPr lang="en-US" dirty="0" smtClean="0"/>
              <a:t>Previous stanzas – </a:t>
            </a:r>
          </a:p>
          <a:p>
            <a:pPr lvl="2"/>
            <a:r>
              <a:rPr lang="en-US" dirty="0" smtClean="0"/>
              <a:t>the speaker feels guilty for condoning brutality through silence/passivity</a:t>
            </a:r>
          </a:p>
          <a:p>
            <a:pPr lvl="1"/>
            <a:r>
              <a:rPr lang="en-US" dirty="0" smtClean="0"/>
              <a:t>Outwardly “</a:t>
            </a:r>
            <a:r>
              <a:rPr lang="en-US" dirty="0" err="1" smtClean="0"/>
              <a:t>coniving</a:t>
            </a:r>
            <a:r>
              <a:rPr lang="en-US" dirty="0" smtClean="0"/>
              <a:t>” in “civilized outrage”</a:t>
            </a:r>
          </a:p>
          <a:p>
            <a:pPr lvl="2"/>
            <a:r>
              <a:rPr lang="en-US" dirty="0" smtClean="0"/>
              <a:t>Tacit approval?</a:t>
            </a:r>
          </a:p>
          <a:p>
            <a:r>
              <a:rPr lang="en-US" dirty="0" smtClean="0"/>
              <a:t>Final lines: - suggest something more?</a:t>
            </a:r>
          </a:p>
          <a:p>
            <a:pPr lvl="1"/>
            <a:r>
              <a:rPr lang="en-US" dirty="0" smtClean="0"/>
              <a:t>Guiltless endorsement?</a:t>
            </a:r>
          </a:p>
          <a:p>
            <a:pPr lvl="1"/>
            <a:r>
              <a:rPr lang="en-US" dirty="0" smtClean="0"/>
              <a:t>Secret enjoyment of its cruelty?</a:t>
            </a:r>
          </a:p>
          <a:p>
            <a:pPr lvl="2"/>
            <a:r>
              <a:rPr lang="en-US" dirty="0" smtClean="0"/>
              <a:t>Does this nullify the previous feelings of empathy and compassion?</a:t>
            </a:r>
          </a:p>
          <a:p>
            <a:pPr lvl="1"/>
            <a:r>
              <a:rPr lang="en-US" dirty="0" smtClean="0"/>
              <a:t>Is it a perfect “balancing act” of emotion?</a:t>
            </a:r>
          </a:p>
          <a:p>
            <a:pPr lvl="2"/>
            <a:r>
              <a:rPr lang="en-US" dirty="0" smtClean="0"/>
              <a:t>Note that the speaker separates his intellectual response from his emotional reaction</a:t>
            </a:r>
          </a:p>
          <a:p>
            <a:pPr lvl="3"/>
            <a:r>
              <a:rPr lang="en-US" dirty="0" smtClean="0"/>
              <a:t>Does this absolve the speaker from blame?</a:t>
            </a:r>
          </a:p>
          <a:p>
            <a:endParaRPr lang="en-US" dirty="0" smtClean="0"/>
          </a:p>
          <a:p>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Punishment</a:t>
            </a:r>
            <a:endParaRPr lang="en-US" dirty="0"/>
          </a:p>
        </p:txBody>
      </p:sp>
      <p:sp>
        <p:nvSpPr>
          <p:cNvPr id="3" name="Content Placeholder 2"/>
          <p:cNvSpPr>
            <a:spLocks noGrp="1"/>
          </p:cNvSpPr>
          <p:nvPr>
            <p:ph sz="quarter" idx="1"/>
          </p:nvPr>
        </p:nvSpPr>
        <p:spPr/>
        <p:txBody>
          <a:bodyPr>
            <a:normAutofit/>
          </a:bodyPr>
          <a:lstStyle/>
          <a:p>
            <a:r>
              <a:rPr lang="en-US" dirty="0" smtClean="0"/>
              <a:t>Commentary on the IRA’s treatment of Irish Catholic women in Belfast accused of fraternizing with the enemy:</a:t>
            </a:r>
          </a:p>
          <a:p>
            <a:pPr lvl="1"/>
            <a:r>
              <a:rPr lang="en-US" dirty="0" smtClean="0"/>
              <a:t>Shaving, tarring feathering</a:t>
            </a:r>
          </a:p>
          <a:p>
            <a:r>
              <a:rPr lang="en-US" dirty="0" smtClean="0"/>
              <a:t>Relates the Iron Age act of “collective vengeance” to the Irish Nationalist community’s public humiliation of these women</a:t>
            </a:r>
          </a:p>
          <a:p>
            <a:r>
              <a:rPr lang="en-US" dirty="0" smtClean="0"/>
              <a:t>Does it condone the IRA’s actions?</a:t>
            </a:r>
          </a:p>
          <a:p>
            <a:r>
              <a:rPr lang="en-US" dirty="0" smtClean="0"/>
              <a:t>Does it exonerate sectarian violence in general?</a:t>
            </a:r>
          </a:p>
          <a:p>
            <a:endParaRPr lang="en-US" dirty="0" smtClean="0"/>
          </a:p>
          <a:p>
            <a:endParaRPr lang="en-US" dirty="0" smtClean="0"/>
          </a:p>
          <a:p>
            <a:endParaRPr lang="en-US" dirty="0"/>
          </a:p>
        </p:txBody>
      </p:sp>
    </p:spTree>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Median">
  <a:themeElements>
    <a:clrScheme name="Foundry">
      <a:dk1>
        <a:sysClr val="windowText" lastClr="000000"/>
      </a:dk1>
      <a:lt1>
        <a:sysClr val="window" lastClr="FFFFFF"/>
      </a:lt1>
      <a:dk2>
        <a:srgbClr val="676A55"/>
      </a:dk2>
      <a:lt2>
        <a:srgbClr val="EAEBDE"/>
      </a:lt2>
      <a:accent1>
        <a:srgbClr val="72A376"/>
      </a:accent1>
      <a:accent2>
        <a:srgbClr val="B0CCB0"/>
      </a:accent2>
      <a:accent3>
        <a:srgbClr val="A8CDD7"/>
      </a:accent3>
      <a:accent4>
        <a:srgbClr val="C0BEAF"/>
      </a:accent4>
      <a:accent5>
        <a:srgbClr val="CEC597"/>
      </a:accent5>
      <a:accent6>
        <a:srgbClr val="E8B7B7"/>
      </a:accent6>
      <a:hlink>
        <a:srgbClr val="DB5353"/>
      </a:hlink>
      <a:folHlink>
        <a:srgbClr val="903638"/>
      </a:folHlink>
    </a:clrScheme>
    <a:fontScheme name="Median">
      <a:maj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Median">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Median</Template>
  <TotalTime>78</TotalTime>
  <Words>1010</Words>
  <Application>Microsoft Office PowerPoint</Application>
  <PresentationFormat>On-screen Show (4:3)</PresentationFormat>
  <Paragraphs>101</Paragraphs>
  <Slides>14</Slides>
  <Notes>0</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Median</vt:lpstr>
      <vt:lpstr>Seamus Heaney</vt:lpstr>
      <vt:lpstr>Biography</vt:lpstr>
      <vt:lpstr>Poetry</vt:lpstr>
      <vt:lpstr>Punishment</vt:lpstr>
      <vt:lpstr>Punishment - Background</vt:lpstr>
      <vt:lpstr>Punishment – Close Reading</vt:lpstr>
      <vt:lpstr>Punishment – Close Reading</vt:lpstr>
      <vt:lpstr>Punishment – Close Reading</vt:lpstr>
      <vt:lpstr>Punishment</vt:lpstr>
      <vt:lpstr>Punishment</vt:lpstr>
      <vt:lpstr>Punishment</vt:lpstr>
      <vt:lpstr>Punishment – Broader Questions</vt:lpstr>
      <vt:lpstr>Slide 13</vt:lpstr>
      <vt:lpstr>Digging</vt:lpstr>
    </vt:vector>
  </TitlesOfParts>
  <Company>Harford Community College</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Seamus Heaney</dc:title>
  <dc:creator>GPriebe</dc:creator>
  <cp:lastModifiedBy>GPriebe</cp:lastModifiedBy>
  <cp:revision>18</cp:revision>
  <dcterms:created xsi:type="dcterms:W3CDTF">2009-05-04T21:05:32Z</dcterms:created>
  <dcterms:modified xsi:type="dcterms:W3CDTF">2009-05-05T14:20:16Z</dcterms:modified>
</cp:coreProperties>
</file>