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7" name="副標題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30" name="日期版面配置區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0C4C-2F14-4B76-86D0-2798D3D0E6DC}" type="datetimeFigureOut">
              <a:rPr lang="zh-TW" altLang="en-US" smtClean="0"/>
              <a:pPr/>
              <a:t>2009/9/16</a:t>
            </a:fld>
            <a:endParaRPr lang="zh-TW" altLang="en-US"/>
          </a:p>
        </p:txBody>
      </p:sp>
      <p:sp>
        <p:nvSpPr>
          <p:cNvPr id="19" name="頁尾版面配置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7" name="投影片編號版面配置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8A09D-33D6-4B33-9CEA-52CFF70C007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0C4C-2F14-4B76-86D0-2798D3D0E6DC}" type="datetimeFigureOut">
              <a:rPr lang="zh-TW" altLang="en-US" smtClean="0"/>
              <a:pPr/>
              <a:t>2009/9/16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8A09D-33D6-4B33-9CEA-52CFF70C007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0C4C-2F14-4B76-86D0-2798D3D0E6DC}" type="datetimeFigureOut">
              <a:rPr lang="zh-TW" altLang="en-US" smtClean="0"/>
              <a:pPr/>
              <a:t>2009/9/16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8A09D-33D6-4B33-9CEA-52CFF70C007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0C4C-2F14-4B76-86D0-2798D3D0E6DC}" type="datetimeFigureOut">
              <a:rPr lang="zh-TW" altLang="en-US" smtClean="0"/>
              <a:pPr/>
              <a:t>2009/9/16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8A09D-33D6-4B33-9CEA-52CFF70C007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0C4C-2F14-4B76-86D0-2798D3D0E6DC}" type="datetimeFigureOut">
              <a:rPr lang="zh-TW" altLang="en-US" smtClean="0"/>
              <a:pPr/>
              <a:t>2009/9/16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8A09D-33D6-4B33-9CEA-52CFF70C007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0C4C-2F14-4B76-86D0-2798D3D0E6DC}" type="datetimeFigureOut">
              <a:rPr lang="zh-TW" altLang="en-US" smtClean="0"/>
              <a:pPr/>
              <a:t>2009/9/16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8A09D-33D6-4B33-9CEA-52CFF70C007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0C4C-2F14-4B76-86D0-2798D3D0E6DC}" type="datetimeFigureOut">
              <a:rPr lang="zh-TW" altLang="en-US" smtClean="0"/>
              <a:pPr/>
              <a:t>2009/9/16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8A09D-33D6-4B33-9CEA-52CFF70C007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0C4C-2F14-4B76-86D0-2798D3D0E6DC}" type="datetimeFigureOut">
              <a:rPr lang="zh-TW" altLang="en-US" smtClean="0"/>
              <a:pPr/>
              <a:t>2009/9/16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8A09D-33D6-4B33-9CEA-52CFF70C007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剪去並圓角化單一角落矩形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角三角形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0C4C-2F14-4B76-86D0-2798D3D0E6DC}" type="datetimeFigureOut">
              <a:rPr lang="zh-TW" altLang="en-US" smtClean="0"/>
              <a:pPr/>
              <a:t>2009/9/16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648A09D-33D6-4B33-9CEA-52CFF70C0075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10" name="手繪多邊形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手繪多邊形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0C4C-2F14-4B76-86D0-2798D3D0E6DC}" type="datetimeFigureOut">
              <a:rPr lang="zh-TW" altLang="en-US" smtClean="0"/>
              <a:pPr/>
              <a:t>2009/9/16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8A09D-33D6-4B33-9CEA-52CFF70C007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0C4C-2F14-4B76-86D0-2798D3D0E6DC}" type="datetimeFigureOut">
              <a:rPr lang="zh-TW" altLang="en-US" smtClean="0"/>
              <a:pPr/>
              <a:t>2009/9/16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8A09D-33D6-4B33-9CEA-52CFF70C007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手繪多邊形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手繪多邊形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標題版面配置區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0" name="文字版面配置區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0" name="日期版面配置區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E770C4C-2F14-4B76-86D0-2798D3D0E6DC}" type="datetimeFigureOut">
              <a:rPr lang="zh-TW" altLang="en-US" smtClean="0"/>
              <a:pPr/>
              <a:t>2009/9/16</a:t>
            </a:fld>
            <a:endParaRPr lang="zh-TW" altLang="en-US"/>
          </a:p>
        </p:txBody>
      </p:sp>
      <p:sp>
        <p:nvSpPr>
          <p:cNvPr id="22" name="頁尾版面配置區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648A09D-33D6-4B33-9CEA-52CFF70C0075}" type="slidenum">
              <a:rPr lang="zh-TW" altLang="en-US" smtClean="0"/>
              <a:pPr/>
              <a:t>‹#›</a:t>
            </a:fld>
            <a:endParaRPr lang="zh-TW" altLang="en-US"/>
          </a:p>
        </p:txBody>
      </p:sp>
      <p:grpSp>
        <p:nvGrpSpPr>
          <p:cNvPr id="2" name="群組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手繪多邊形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手繪多邊形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images.google.com.hk/imgres?imgurl=http://www.oglethorpe.edu/faculty/~k_aufderheide/Forensic_Science/Images/Charles_Manson.jpg&amp;imgrefurl=http://www.oglethorpe.edu/faculty/~k_aufderheide/Forensic_Science/Links/Forensic_Links.htm&amp;usg=__lL9QjlOfbGZe00RY-_uy3rhN42s=&amp;h=428&amp;w=342&amp;sz=64&amp;hl=zh-TW&amp;start=9&amp;tbnid=aljYZk0ti391bM:&amp;tbnh=126&amp;tbnw=101&amp;prev=/images?q=charles+manson&amp;gbv=2&amp;hl=zh-TW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harliemanson.com/graphics/pooh-1.jp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images.google.com.hk/imgres?imgurl=http://2.bp.blogspot.com/_0An8kfbCQE8/SaxTFU-uukI/AAAAAAAABco/_9BJ9MHVOhE/s320/vanhoutn.jpg&amp;imgrefurl=http://charlesmansonfamily.blogspot.com/2009/03/leslie-van-houten-photos.html&amp;usg=__JwHsLpj1xW1Bcznq7LlFXVwn5Sk=&amp;h=294&amp;w=270&amp;sz=18&amp;hl=zh-TW&amp;start=1&amp;tbnid=AzFqVBHBBzp-nM:&amp;tbnh=115&amp;tbnw=106&amp;prev=/images?q=leslie+van+houton&amp;gbv=2&amp;hl=zh-TW" TargetMode="External"/><Relationship Id="rId13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8.jpeg"/><Relationship Id="rId12" Type="http://schemas.openxmlformats.org/officeDocument/2006/relationships/hyperlink" Target="http://images.google.com.hk/imgres?imgurl=http://z.about.com/d/crime/1/0/f/D/lynettefromme.jpg&amp;imgrefurl=http://crime.about.com/od/murder/ig/The-Manson-Family/lynettefromme.htm&amp;usg=__ZmEsawrOEjJ7GzYGiZOi0YZWVNQ=&amp;h=304&amp;w=275&amp;sz=37&amp;hl=zh-TW&amp;start=1&amp;tbnid=9vF1txrolOYMSM:&amp;tbnh=116&amp;tbnw=105&amp;prev=/images?q=lynette+fromme&amp;gbv=2&amp;hl=zh-TW" TargetMode="External"/><Relationship Id="rId2" Type="http://schemas.openxmlformats.org/officeDocument/2006/relationships/hyperlink" Target="http://images.google.com.hk/imgres?imgurl=http://www.abc.net.au/reslib/200803/r233591_936422.jpg&amp;imgrefurl=http://www.abc.net.au/news/stories/2008/03/18/2192563.htm&amp;usg=__vw3pHZyhjqXxMQgrdgu1vxhUzy8=&amp;h=840&amp;w=561&amp;sz=47&amp;hl=zh-TW&amp;start=19&amp;tbnid=aIX7ag-GA9qesM:&amp;tbnh=145&amp;tbnw=97&amp;prev=/images?q=charles+manson&amp;gbv=2&amp;hl=zh-TW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mages.google.com.hk/imgres?imgurl=http://z.about.com/d/crime/1/0/Y/D/krenwinkel.jpg&amp;imgrefurl=http://crime.about.com/od/murder/ig/The-Manson-Family/krenwinkel.htm&amp;usg=__efhU9bJtSCDG60y7LoiDKjiDlSQ=&amp;h=500&amp;w=329&amp;sz=150&amp;hl=zh-TW&amp;start=1&amp;tbnid=DqppgKcWYmmjVM:&amp;tbnh=130&amp;tbnw=86&amp;prev=/images?q=Patricia+Krenwinkel&amp;gbv=2&amp;hl=zh-TW" TargetMode="External"/><Relationship Id="rId11" Type="http://schemas.openxmlformats.org/officeDocument/2006/relationships/image" Target="../media/image10.jpeg"/><Relationship Id="rId5" Type="http://schemas.openxmlformats.org/officeDocument/2006/relationships/image" Target="../media/image7.jpeg"/><Relationship Id="rId10" Type="http://schemas.openxmlformats.org/officeDocument/2006/relationships/hyperlink" Target="http://images.google.com.hk/imgres?imgurl=http://investigation.discovery.com/investigation/history/crimes-century/charles-manson/images/charles-watson-324x205.jpg&amp;imgrefurl=http://investigation.discovery.com/investigation/history/crimes-century/charles-manson/cast-characters/charles-watson.html&amp;usg=__CGDNFB0gIenYop_s03R78NMCiSc=&amp;h=205&amp;w=324&amp;sz=18&amp;hl=zh-TW&amp;start=2&amp;tbnid=OObaiZopAkJ7BM:&amp;tbnh=75&amp;tbnw=118&amp;prev=/images?q=charles+watson&amp;gbv=2&amp;hl=zh-TW" TargetMode="External"/><Relationship Id="rId4" Type="http://schemas.openxmlformats.org/officeDocument/2006/relationships/hyperlink" Target="http://images.google.com.hk/imgres?imgurl=http://www.gossipcraze.com/_mm/_d/_ext2/46706/big_Susan%20Atkins01.jpg&amp;imgrefurl=http://www.gossipcraze.com/gossip/Susan-Atkins&amp;usg=__NeX-XxyTJ8ReteNwXhBQl_YhgWg=&amp;h=468&amp;w=300&amp;sz=14&amp;hl=zh-TW&amp;start=1&amp;tbnid=JDwlcXphPtZE-M:&amp;tbnh=128&amp;tbnw=82&amp;prev=/images?q=susan+atkins&amp;gbv=2&amp;hl=zh-TW" TargetMode="External"/><Relationship Id="rId9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ikipedia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/>
              <a:t>Charles Manson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 smtClean="0"/>
              <a:t>Isabel Chan 8M2</a:t>
            </a:r>
            <a:endParaRPr lang="zh-TW" altLang="en-US" dirty="0"/>
          </a:p>
        </p:txBody>
      </p:sp>
      <p:pic>
        <p:nvPicPr>
          <p:cNvPr id="6146" name="Picture 2" descr="http://t0.gstatic.com/images?q=tbn:aljYZk0ti391bM:http://www.oglethorpe.edu/faculty/~k_aufderheide/Forensic_Science/Images/Charles_Manson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643050"/>
            <a:ext cx="3071834" cy="38321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Childhood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altLang="zh-TW" sz="2800" dirty="0" smtClean="0"/>
              <a:t>Born in 12th November, 1934 in Cincinnati, Ohio, United States</a:t>
            </a:r>
            <a:r>
              <a:rPr lang="en-US" altLang="zh-TW" sz="2800" dirty="0"/>
              <a:t> </a:t>
            </a:r>
            <a:r>
              <a:rPr lang="en-US" altLang="zh-TW" sz="2800" dirty="0" smtClean="0"/>
              <a:t>as ‘No Name Maddox’</a:t>
            </a:r>
          </a:p>
          <a:p>
            <a:r>
              <a:rPr lang="en-US" altLang="zh-TW" sz="2800" dirty="0" smtClean="0"/>
              <a:t>Kathleen Maddox was 16 years old and unmarried when she gave birth to Manson</a:t>
            </a:r>
          </a:p>
          <a:p>
            <a:r>
              <a:rPr lang="en-US" altLang="zh-TW" sz="2800" dirty="0" smtClean="0"/>
              <a:t>Three weeks later, he became ‘Charles Milles Maddox’</a:t>
            </a:r>
          </a:p>
          <a:p>
            <a:r>
              <a:rPr lang="en-US" altLang="zh-TW" sz="2800" dirty="0" smtClean="0"/>
              <a:t>His mother then married William Manson several years later and became ‘Charles Milles Manson’</a:t>
            </a:r>
          </a:p>
          <a:p>
            <a:r>
              <a:rPr lang="en-US" altLang="zh-TW" sz="2800" dirty="0" smtClean="0"/>
              <a:t>Kathleen was an alcoholic, she sold Manson to a waitress for a pitcher of beer once and his uncle collected him a few days later</a:t>
            </a:r>
          </a:p>
          <a:p>
            <a:endParaRPr lang="en-US" altLang="zh-TW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Childhood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zh-TW" sz="2800" dirty="0" smtClean="0"/>
              <a:t>1939, he lived with his uncle and aunt in </a:t>
            </a:r>
            <a:r>
              <a:rPr lang="en-US" altLang="zh-TW" sz="2800" dirty="0" err="1" smtClean="0"/>
              <a:t>McMechen</a:t>
            </a:r>
            <a:r>
              <a:rPr lang="en-US" altLang="zh-TW" sz="2800" dirty="0" smtClean="0"/>
              <a:t>, Virginia when his mother and her brother was imprison for 5 years</a:t>
            </a:r>
          </a:p>
          <a:p>
            <a:r>
              <a:rPr lang="en-US" altLang="zh-TW" sz="2800" dirty="0" smtClean="0"/>
              <a:t>1944, she retrieved Manson and lived with him in run-down hotel rooms </a:t>
            </a:r>
          </a:p>
          <a:p>
            <a:r>
              <a:rPr lang="en-US" altLang="zh-TW" sz="2800" dirty="0" smtClean="0"/>
              <a:t>1947, she tried to put him in a foster home but there was no home available</a:t>
            </a:r>
          </a:p>
          <a:p>
            <a:r>
              <a:rPr lang="en-US" altLang="zh-TW" sz="2800" dirty="0" smtClean="0"/>
              <a:t>She then sent him to </a:t>
            </a:r>
            <a:r>
              <a:rPr lang="en-US" altLang="zh-TW" sz="2800" dirty="0" err="1" smtClean="0"/>
              <a:t>Gibault</a:t>
            </a:r>
            <a:r>
              <a:rPr lang="en-US" altLang="zh-TW" sz="2800" dirty="0" smtClean="0"/>
              <a:t> School for Boys in Terre Haute, Indiana</a:t>
            </a:r>
          </a:p>
          <a:p>
            <a:r>
              <a:rPr lang="en-US" altLang="zh-TW" sz="2800" dirty="0" smtClean="0"/>
              <a:t>10 months later, he fled back to her but </a:t>
            </a:r>
            <a:r>
              <a:rPr lang="en-US" altLang="zh-TW" sz="2800" smtClean="0"/>
              <a:t>she rejected him</a:t>
            </a:r>
            <a:endParaRPr lang="zh-TW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en-US" dirty="0" smtClean="0"/>
              <a:t>First Crime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928670"/>
            <a:ext cx="8229600" cy="4525963"/>
          </a:xfrm>
        </p:spPr>
        <p:txBody>
          <a:bodyPr>
            <a:noAutofit/>
          </a:bodyPr>
          <a:lstStyle/>
          <a:p>
            <a:r>
              <a:rPr lang="en-US" sz="2600" dirty="0" smtClean="0"/>
              <a:t>After his mother’s rejection, he got cash to rent a room by burgling a grocery store</a:t>
            </a:r>
          </a:p>
          <a:p>
            <a:r>
              <a:rPr lang="en-US" sz="2600" dirty="0" smtClean="0"/>
              <a:t>He then burgled a series of other stores</a:t>
            </a:r>
          </a:p>
          <a:p>
            <a:r>
              <a:rPr lang="en-US" sz="2600" dirty="0" smtClean="0"/>
              <a:t>He was caught and sent to Indianapolis Juvenile Centre when he was stealing a bike</a:t>
            </a:r>
          </a:p>
          <a:p>
            <a:r>
              <a:rPr lang="en-US" sz="2600" dirty="0" smtClean="0"/>
              <a:t>He escaped one day later and got recaptured</a:t>
            </a:r>
          </a:p>
          <a:p>
            <a:r>
              <a:rPr lang="en-US" sz="2600" dirty="0" smtClean="0"/>
              <a:t>He was then sent to Boys Town and escaped four days later with another boy</a:t>
            </a:r>
          </a:p>
          <a:p>
            <a:r>
              <a:rPr lang="en-US" sz="2600" dirty="0" smtClean="0"/>
              <a:t>They both committed two robberies on their way to the other boy’s uncle’s house</a:t>
            </a:r>
          </a:p>
          <a:p>
            <a:r>
              <a:rPr lang="en-US" sz="2600" dirty="0" smtClean="0"/>
              <a:t>Caught during a grocery store break-in </a:t>
            </a:r>
          </a:p>
          <a:p>
            <a:r>
              <a:rPr lang="en-US" sz="2600" dirty="0" smtClean="0"/>
              <a:t>Age 13, sent to Indiana  School for Boys and got sex abused</a:t>
            </a:r>
            <a:endParaRPr lang="en-US" sz="2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First Crime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1951, he escaped with two other boys </a:t>
            </a:r>
          </a:p>
          <a:p>
            <a:r>
              <a:rPr lang="en-US" altLang="zh-TW" dirty="0" smtClean="0"/>
              <a:t>The three boys were then caught driving stolen cars to California</a:t>
            </a:r>
          </a:p>
          <a:p>
            <a:r>
              <a:rPr lang="en-US" altLang="zh-TW" dirty="0" smtClean="0"/>
              <a:t>He was sent to National Training School for Boys, Washington</a:t>
            </a:r>
          </a:p>
          <a:p>
            <a:r>
              <a:rPr lang="en-US" altLang="zh-TW" dirty="0" smtClean="0"/>
              <a:t>After 4 years of schooling, his I.Q. was 120</a:t>
            </a:r>
          </a:p>
          <a:p>
            <a:r>
              <a:rPr lang="en-US" dirty="0" smtClean="0"/>
              <a:t>"He was, the caseworker concluded, aggressively antisocial”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Children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28596" y="1928802"/>
            <a:ext cx="8229600" cy="4389120"/>
          </a:xfrm>
        </p:spPr>
        <p:txBody>
          <a:bodyPr>
            <a:normAutofit/>
          </a:bodyPr>
          <a:lstStyle/>
          <a:p>
            <a:r>
              <a:rPr lang="en-US" altLang="zh-TW" sz="2800" dirty="0" smtClean="0"/>
              <a:t>Charles Manson </a:t>
            </a:r>
            <a:r>
              <a:rPr lang="en-US" altLang="zh-TW" sz="2800" dirty="0" err="1" smtClean="0"/>
              <a:t>Jr</a:t>
            </a:r>
            <a:r>
              <a:rPr lang="en-US" altLang="zh-TW" sz="2800" dirty="0" smtClean="0"/>
              <a:t> (Rosalie Jean Wills)-left</a:t>
            </a:r>
          </a:p>
          <a:p>
            <a:r>
              <a:rPr lang="en-US" altLang="zh-TW" sz="2800" dirty="0" smtClean="0"/>
              <a:t>Charles Luther Manson (Leona)-middle</a:t>
            </a:r>
          </a:p>
          <a:p>
            <a:r>
              <a:rPr lang="en-US" altLang="zh-TW" sz="2800" dirty="0" smtClean="0"/>
              <a:t>Valentine Michael Manson (Mary </a:t>
            </a:r>
            <a:r>
              <a:rPr lang="en-US" altLang="zh-TW" sz="2800" dirty="0" err="1" smtClean="0"/>
              <a:t>Brunners</a:t>
            </a:r>
            <a:r>
              <a:rPr lang="en-US" altLang="zh-TW" sz="2800" dirty="0" smtClean="0"/>
              <a:t>)-right</a:t>
            </a:r>
            <a:endParaRPr lang="zh-TW" altLang="en-US" sz="2800" dirty="0"/>
          </a:p>
        </p:txBody>
      </p:sp>
      <p:pic>
        <p:nvPicPr>
          <p:cNvPr id="1028" name="Picture 4" descr="http://image59.webshots.com/159/1/89/8/2444189080086936459AQaQXf_p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500438"/>
            <a:ext cx="1857356" cy="2796627"/>
          </a:xfrm>
          <a:prstGeom prst="rect">
            <a:avLst/>
          </a:prstGeom>
          <a:noFill/>
        </p:spPr>
      </p:pic>
      <p:pic>
        <p:nvPicPr>
          <p:cNvPr id="1030" name="Picture 6" descr="檢視完整大小圖片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 b="17949"/>
          <a:stretch>
            <a:fillRect/>
          </a:stretch>
        </p:blipFill>
        <p:spPr bwMode="auto">
          <a:xfrm>
            <a:off x="3428992" y="3500438"/>
            <a:ext cx="1561730" cy="2928958"/>
          </a:xfrm>
          <a:prstGeom prst="rect">
            <a:avLst/>
          </a:prstGeom>
          <a:noFill/>
        </p:spPr>
      </p:pic>
      <p:pic>
        <p:nvPicPr>
          <p:cNvPr id="1032" name="Picture 8" descr="http://4.bp.blogspot.com/_x48-ap8qktU/ScUWVWB_5CI/AAAAAAAAFz8/zAAqGTEAKVI/s200/Michael+Brunner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00760" y="3857628"/>
            <a:ext cx="2125995" cy="22145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Manson’s “Family”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Charles Manson</a:t>
            </a:r>
          </a:p>
          <a:p>
            <a:r>
              <a:rPr lang="en-US" altLang="zh-TW" dirty="0" smtClean="0">
                <a:solidFill>
                  <a:schemeClr val="accent3">
                    <a:lumMod val="50000"/>
                  </a:schemeClr>
                </a:solidFill>
              </a:rPr>
              <a:t>Susan Atkins</a:t>
            </a:r>
          </a:p>
          <a:p>
            <a:r>
              <a:rPr lang="en-US" dirty="0" smtClean="0">
                <a:solidFill>
                  <a:srgbClr val="7030A0"/>
                </a:solidFill>
              </a:rPr>
              <a:t>Patricia </a:t>
            </a:r>
            <a:r>
              <a:rPr lang="en-US" dirty="0" err="1" smtClean="0">
                <a:solidFill>
                  <a:srgbClr val="7030A0"/>
                </a:solidFill>
              </a:rPr>
              <a:t>Krenwinkel</a:t>
            </a:r>
            <a:endParaRPr lang="en-US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en-US" sz="2600" dirty="0" smtClean="0">
                <a:solidFill>
                  <a:srgbClr val="7030A0"/>
                </a:solidFill>
              </a:rPr>
              <a:t>    Manson renamed her “Katie”</a:t>
            </a:r>
          </a:p>
          <a:p>
            <a:r>
              <a:rPr lang="en-US" dirty="0" smtClean="0">
                <a:solidFill>
                  <a:srgbClr val="002060"/>
                </a:solidFill>
              </a:rPr>
              <a:t>Leslie Van </a:t>
            </a:r>
            <a:r>
              <a:rPr lang="en-US" dirty="0" err="1" smtClean="0">
                <a:solidFill>
                  <a:srgbClr val="002060"/>
                </a:solidFill>
              </a:rPr>
              <a:t>Houten</a:t>
            </a:r>
            <a:endParaRPr lang="en-US" dirty="0" smtClean="0">
              <a:solidFill>
                <a:srgbClr val="002060"/>
              </a:solidFill>
            </a:endParaRPr>
          </a:p>
          <a:p>
            <a:r>
              <a:rPr lang="en-US" dirty="0" smtClean="0">
                <a:solidFill>
                  <a:schemeClr val="bg2">
                    <a:lumMod val="50000"/>
                  </a:schemeClr>
                </a:solidFill>
              </a:rPr>
              <a:t>Charles Watson </a:t>
            </a:r>
          </a:p>
          <a:p>
            <a:pPr>
              <a:buNone/>
            </a:pPr>
            <a:r>
              <a:rPr lang="en-US" dirty="0" smtClean="0">
                <a:solidFill>
                  <a:schemeClr val="bg2">
                    <a:lumMod val="50000"/>
                  </a:schemeClr>
                </a:solidFill>
              </a:rPr>
              <a:t>    </a:t>
            </a:r>
            <a:r>
              <a:rPr lang="en-US" sz="2600" dirty="0" smtClean="0">
                <a:solidFill>
                  <a:schemeClr val="bg2">
                    <a:lumMod val="50000"/>
                  </a:schemeClr>
                </a:solidFill>
              </a:rPr>
              <a:t>Manson renamed him “Tex”</a:t>
            </a:r>
          </a:p>
          <a:p>
            <a:r>
              <a:rPr lang="en-US" dirty="0" smtClean="0">
                <a:solidFill>
                  <a:schemeClr val="accent5">
                    <a:lumMod val="75000"/>
                  </a:schemeClr>
                </a:solidFill>
              </a:rPr>
              <a:t>Lynette  </a:t>
            </a:r>
            <a:r>
              <a:rPr lang="en-US" dirty="0" err="1" smtClean="0">
                <a:solidFill>
                  <a:schemeClr val="accent5">
                    <a:lumMod val="75000"/>
                  </a:schemeClr>
                </a:solidFill>
              </a:rPr>
              <a:t>Fromme</a:t>
            </a:r>
            <a:endParaRPr lang="en-US" dirty="0" smtClean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None/>
            </a:pPr>
            <a:r>
              <a:rPr lang="en-US" altLang="zh-TW" dirty="0" smtClean="0">
                <a:solidFill>
                  <a:schemeClr val="accent5">
                    <a:lumMod val="75000"/>
                  </a:schemeClr>
                </a:solidFill>
              </a:rPr>
              <a:t>    </a:t>
            </a:r>
            <a:r>
              <a:rPr lang="en-US" altLang="zh-TW" sz="2600" dirty="0" smtClean="0">
                <a:solidFill>
                  <a:schemeClr val="accent5">
                    <a:lumMod val="75000"/>
                  </a:schemeClr>
                </a:solidFill>
              </a:rPr>
              <a:t>Manson renamed her “Squeaky”</a:t>
            </a:r>
            <a:endParaRPr lang="zh-TW" altLang="en-US" sz="26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32770" name="Picture 2" descr="http://t3.gstatic.com/images?q=tbn:aIX7ag-GA9qesM:http://www.abc.net.au/reslib/200803/r233591_936422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58082" y="285728"/>
            <a:ext cx="1357322" cy="202898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  <p:pic>
        <p:nvPicPr>
          <p:cNvPr id="32772" name="Picture 4" descr="http://t1.gstatic.com/images?q=tbn:JDwlcXphPtZE-M:http://www.gossipcraze.com/_mm/_d/_ext2/46706/big_Susan%2520Atkins01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43570" y="928670"/>
            <a:ext cx="1285884" cy="2007236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</p:pic>
      <p:pic>
        <p:nvPicPr>
          <p:cNvPr id="32774" name="Picture 6" descr="http://t1.gstatic.com/images?q=tbn:DqppgKcWYmmjVM:http://z.about.com/d/crime/1/0/Y/D/krenwinkel.jpg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00958" y="2643182"/>
            <a:ext cx="1275993" cy="1928826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</p:pic>
      <p:pic>
        <p:nvPicPr>
          <p:cNvPr id="32776" name="Picture 8" descr="http://t2.gstatic.com/images?q=tbn:AzFqVBHBBzp-nM:http://2.bp.blogspot.com/_0An8kfbCQE8/SaxTFU-uukI/AAAAAAAABco/_9BJ9MHVOhE/s320/vanhoutn.jpg">
            <a:hlinkClick r:id="rId8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500694" y="3214686"/>
            <a:ext cx="1316943" cy="1428760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</p:pic>
      <p:pic>
        <p:nvPicPr>
          <p:cNvPr id="32778" name="Picture 10" descr="http://t2.gstatic.com/images?q=tbn:OObaiZopAkJ7BM:http://investigation.discovery.com/investigation/history/crimes-century/charles-manson/images/charles-watson-324x205.jpg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215206" y="4786322"/>
            <a:ext cx="1685937" cy="1071570"/>
          </a:xfrm>
          <a:prstGeom prst="rect">
            <a:avLst/>
          </a:prstGeom>
          <a:noFill/>
          <a:ln w="28575">
            <a:solidFill>
              <a:srgbClr val="00B0F0"/>
            </a:solidFill>
          </a:ln>
        </p:spPr>
      </p:pic>
      <p:pic>
        <p:nvPicPr>
          <p:cNvPr id="32780" name="Picture 12" descr="http://t1.gstatic.com/images?q=tbn:9vF1txrolOYMSM:http://z.about.com/d/crime/1/0/f/D/lynettefromme.jpg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715008" y="4786322"/>
            <a:ext cx="1293273" cy="1428760"/>
          </a:xfrm>
          <a:prstGeom prst="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85720" y="500042"/>
            <a:ext cx="8229600" cy="1143000"/>
          </a:xfrm>
        </p:spPr>
        <p:txBody>
          <a:bodyPr/>
          <a:lstStyle/>
          <a:p>
            <a:r>
              <a:rPr lang="en-US" altLang="zh-TW" dirty="0" smtClean="0"/>
              <a:t>Murders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85720" y="1928802"/>
            <a:ext cx="8229600" cy="4636792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altLang="zh-TW" sz="4100" b="1" u="sng" dirty="0" smtClean="0"/>
              <a:t>Sharon Tate</a:t>
            </a:r>
          </a:p>
          <a:p>
            <a:r>
              <a:rPr lang="en-US" altLang="zh-TW" sz="3800" dirty="0" smtClean="0"/>
              <a:t>26 years old</a:t>
            </a:r>
          </a:p>
          <a:p>
            <a:r>
              <a:rPr lang="en-US" altLang="zh-TW" sz="3800" dirty="0" smtClean="0"/>
              <a:t>Polanski (husband) was out of the </a:t>
            </a:r>
          </a:p>
          <a:p>
            <a:pPr>
              <a:buNone/>
            </a:pPr>
            <a:r>
              <a:rPr lang="en-US" altLang="zh-TW" sz="3800" dirty="0" smtClean="0"/>
              <a:t>    country </a:t>
            </a:r>
          </a:p>
          <a:p>
            <a:r>
              <a:rPr lang="en-US" altLang="zh-TW" sz="3800" dirty="0" smtClean="0"/>
              <a:t>Two weeks shy of giving birth</a:t>
            </a:r>
          </a:p>
          <a:p>
            <a:r>
              <a:rPr lang="en-US" altLang="zh-TW" sz="3800" dirty="0" smtClean="0"/>
              <a:t>Stabbed 16 times by Manson, </a:t>
            </a:r>
          </a:p>
          <a:p>
            <a:pPr>
              <a:buNone/>
            </a:pPr>
            <a:r>
              <a:rPr lang="en-US" altLang="zh-TW" sz="3800" dirty="0" smtClean="0"/>
              <a:t>    Susan Atkins, “Katie” and “Tex”</a:t>
            </a:r>
          </a:p>
          <a:p>
            <a:r>
              <a:rPr lang="en-US" altLang="zh-TW" sz="3800" dirty="0" smtClean="0"/>
              <a:t>Sharon begged the killers to let </a:t>
            </a:r>
          </a:p>
          <a:p>
            <a:pPr>
              <a:buNone/>
            </a:pPr>
            <a:r>
              <a:rPr lang="en-US" altLang="zh-TW" sz="3800" dirty="0" smtClean="0"/>
              <a:t>    her baby live</a:t>
            </a:r>
          </a:p>
          <a:p>
            <a:r>
              <a:rPr lang="en-US" altLang="zh-TW" sz="3800" dirty="0" smtClean="0"/>
              <a:t>Was murdered in her house</a:t>
            </a:r>
          </a:p>
        </p:txBody>
      </p:sp>
      <p:pic>
        <p:nvPicPr>
          <p:cNvPr id="6" name="Picture 2" descr="40th Anniversary of the Charles Manson Murders | Charles Manson, Sharon Tate"/>
          <p:cNvPicPr>
            <a:picLocks noChangeAspect="1" noChangeArrowheads="1"/>
          </p:cNvPicPr>
          <p:nvPr/>
        </p:nvPicPr>
        <p:blipFill>
          <a:blip r:embed="rId2"/>
          <a:srcRect l="49218"/>
          <a:stretch>
            <a:fillRect/>
          </a:stretch>
        </p:blipFill>
        <p:spPr bwMode="auto">
          <a:xfrm>
            <a:off x="6143636" y="2143116"/>
            <a:ext cx="2611987" cy="38576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158" y="1214422"/>
            <a:ext cx="8329642" cy="511017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zh-TW" sz="2500" b="1" u="sng" dirty="0" smtClean="0"/>
              <a:t>Charges</a:t>
            </a:r>
          </a:p>
          <a:p>
            <a:pPr>
              <a:buNone/>
            </a:pPr>
            <a:r>
              <a:rPr lang="en-US" altLang="zh-TW" sz="2500" dirty="0" smtClean="0"/>
              <a:t>Conspiracy and Murder</a:t>
            </a:r>
          </a:p>
          <a:p>
            <a:pPr>
              <a:buNone/>
            </a:pPr>
            <a:endParaRPr lang="en-US" altLang="zh-TW" sz="2500" dirty="0" smtClean="0"/>
          </a:p>
          <a:p>
            <a:pPr>
              <a:buNone/>
            </a:pPr>
            <a:r>
              <a:rPr lang="en-US" altLang="zh-TW" sz="2500" b="1" u="sng" dirty="0" smtClean="0"/>
              <a:t>Penalty</a:t>
            </a:r>
          </a:p>
          <a:p>
            <a:pPr>
              <a:buNone/>
            </a:pPr>
            <a:r>
              <a:rPr lang="en-US" altLang="zh-TW" sz="2500" dirty="0" smtClean="0"/>
              <a:t>R</a:t>
            </a:r>
            <a:r>
              <a:rPr lang="en-US" sz="2500" dirty="0" smtClean="0"/>
              <a:t>educed by abolition of death penalty to life</a:t>
            </a:r>
          </a:p>
          <a:p>
            <a:pPr>
              <a:buNone/>
            </a:pPr>
            <a:r>
              <a:rPr lang="en-US" sz="2500" dirty="0" smtClean="0"/>
              <a:t>in prison which actually makes him happy</a:t>
            </a:r>
          </a:p>
          <a:p>
            <a:pPr>
              <a:buNone/>
            </a:pPr>
            <a:r>
              <a:rPr lang="en-US" sz="2500" dirty="0" smtClean="0"/>
              <a:t>because ‘prison had become his home’</a:t>
            </a:r>
          </a:p>
          <a:p>
            <a:pPr>
              <a:buNone/>
            </a:pPr>
            <a:endParaRPr lang="en-US" altLang="zh-TW" sz="2500" dirty="0" smtClean="0"/>
          </a:p>
          <a:p>
            <a:pPr>
              <a:buNone/>
            </a:pPr>
            <a:r>
              <a:rPr lang="en-US" sz="2500" dirty="0" smtClean="0"/>
              <a:t>		Juan Flynn, a </a:t>
            </a:r>
            <a:r>
              <a:rPr lang="en-US" sz="2500" dirty="0" err="1" smtClean="0"/>
              <a:t>Spahn</a:t>
            </a:r>
            <a:r>
              <a:rPr lang="en-US" sz="2500" dirty="0" smtClean="0"/>
              <a:t> Ranch worker said </a:t>
            </a:r>
          </a:p>
          <a:p>
            <a:pPr>
              <a:buNone/>
            </a:pPr>
            <a:r>
              <a:rPr lang="en-US" sz="2500" i="1" dirty="0" smtClean="0"/>
              <a:t>“Charles Manson got away with everything. People will say, 'He's in jail.' But Charlie is exactly where he wants to be”</a:t>
            </a:r>
            <a:endParaRPr lang="zh-TW" altLang="en-US" sz="25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Bibliography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1928802"/>
            <a:ext cx="9144000" cy="43891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zh-TW" sz="3200" dirty="0" smtClean="0"/>
              <a:t>Book</a:t>
            </a:r>
          </a:p>
          <a:p>
            <a:pPr>
              <a:buNone/>
            </a:pPr>
            <a:r>
              <a:rPr lang="en-US" altLang="zh-HK" sz="2500" dirty="0" smtClean="0"/>
              <a:t>CAWTHORNE, Nigel	The World’s Greatest Cults	           1999</a:t>
            </a:r>
          </a:p>
          <a:p>
            <a:pPr>
              <a:buNone/>
            </a:pPr>
            <a:endParaRPr lang="en-US" altLang="zh-HK" sz="2500" dirty="0" smtClean="0"/>
          </a:p>
          <a:p>
            <a:pPr>
              <a:buNone/>
            </a:pPr>
            <a:r>
              <a:rPr lang="en-US" altLang="zh-HK" sz="3200" dirty="0" smtClean="0"/>
              <a:t>Online Encyclopedias </a:t>
            </a:r>
          </a:p>
          <a:p>
            <a:pPr>
              <a:buNone/>
            </a:pPr>
            <a:r>
              <a:rPr lang="en-US" altLang="zh-HK" sz="2500" dirty="0" smtClean="0"/>
              <a:t>   Wikipedia		       &lt;</a:t>
            </a:r>
            <a:r>
              <a:rPr lang="en-US" altLang="zh-HK" sz="2500" dirty="0" smtClean="0">
                <a:solidFill>
                  <a:schemeClr val="accent2"/>
                </a:solidFill>
              </a:rPr>
              <a:t> </a:t>
            </a:r>
            <a:r>
              <a:rPr lang="en-US" altLang="zh-HK" sz="2500" dirty="0" smtClean="0">
                <a:solidFill>
                  <a:schemeClr val="accent2"/>
                </a:solidFill>
                <a:hlinkClick r:id="rId2"/>
              </a:rPr>
              <a:t>www.wikipedia.com</a:t>
            </a:r>
            <a:r>
              <a:rPr lang="en-US" altLang="zh-HK" sz="2500" dirty="0" smtClean="0">
                <a:solidFill>
                  <a:schemeClr val="accent2"/>
                </a:solidFill>
              </a:rPr>
              <a:t> </a:t>
            </a:r>
            <a:r>
              <a:rPr lang="en-US" altLang="zh-HK" sz="2500" dirty="0" smtClean="0"/>
              <a:t>&gt;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流線">
  <a:themeElements>
    <a:clrScheme name="流線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流線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線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752</TotalTime>
  <Words>476</Words>
  <Application>Microsoft Office PowerPoint</Application>
  <PresentationFormat>On-screen Show (4:3)</PresentationFormat>
  <Paragraphs>70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流線</vt:lpstr>
      <vt:lpstr>Charles Manson</vt:lpstr>
      <vt:lpstr>Childhood</vt:lpstr>
      <vt:lpstr>Childhood</vt:lpstr>
      <vt:lpstr>First Crime</vt:lpstr>
      <vt:lpstr>First Crime</vt:lpstr>
      <vt:lpstr>Children</vt:lpstr>
      <vt:lpstr>Manson’s “Family”</vt:lpstr>
      <vt:lpstr>Murders</vt:lpstr>
      <vt:lpstr>Slide 9</vt:lpstr>
      <vt:lpstr>Bibliography</vt:lpstr>
    </vt:vector>
  </TitlesOfParts>
  <Company>Lenovo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Charles Manson</dc:title>
  <dc:creator>Lenovo User</dc:creator>
  <cp:lastModifiedBy>Teacher</cp:lastModifiedBy>
  <cp:revision>77</cp:revision>
  <dcterms:created xsi:type="dcterms:W3CDTF">2009-09-12T13:34:21Z</dcterms:created>
  <dcterms:modified xsi:type="dcterms:W3CDTF">2009-09-16T03:35:28Z</dcterms:modified>
</cp:coreProperties>
</file>