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16B5-966D-6740-BCB2-2618DC8DFFBB}" type="datetimeFigureOut">
              <a:rPr lang="en-US" smtClean="0"/>
              <a:pPr/>
              <a:t>1/14/2010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65CE6-EAE7-4741-9D27-CF3C5927F55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16B5-966D-6740-BCB2-2618DC8DFFBB}" type="datetimeFigureOut">
              <a:rPr lang="en-US" smtClean="0"/>
              <a:pPr/>
              <a:t>1/14/2010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65CE6-EAE7-4741-9D27-CF3C5927F55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16B5-966D-6740-BCB2-2618DC8DFFBB}" type="datetimeFigureOut">
              <a:rPr lang="en-US" smtClean="0"/>
              <a:pPr/>
              <a:t>1/14/2010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65CE6-EAE7-4741-9D27-CF3C5927F55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16B5-966D-6740-BCB2-2618DC8DFFBB}" type="datetimeFigureOut">
              <a:rPr lang="en-US" smtClean="0"/>
              <a:pPr/>
              <a:t>1/14/2010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65CE6-EAE7-4741-9D27-CF3C5927F55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16B5-966D-6740-BCB2-2618DC8DFFBB}" type="datetimeFigureOut">
              <a:rPr lang="en-US" smtClean="0"/>
              <a:pPr/>
              <a:t>1/14/2010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65CE6-EAE7-4741-9D27-CF3C5927F55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16B5-966D-6740-BCB2-2618DC8DFFBB}" type="datetimeFigureOut">
              <a:rPr lang="en-US" smtClean="0"/>
              <a:pPr/>
              <a:t>1/14/2010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65CE6-EAE7-4741-9D27-CF3C5927F55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16B5-966D-6740-BCB2-2618DC8DFFBB}" type="datetimeFigureOut">
              <a:rPr lang="en-US" smtClean="0"/>
              <a:pPr/>
              <a:t>1/14/2010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65CE6-EAE7-4741-9D27-CF3C5927F55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16B5-966D-6740-BCB2-2618DC8DFFBB}" type="datetimeFigureOut">
              <a:rPr lang="en-US" smtClean="0"/>
              <a:pPr/>
              <a:t>1/14/2010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65CE6-EAE7-4741-9D27-CF3C5927F55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16B5-966D-6740-BCB2-2618DC8DFFBB}" type="datetimeFigureOut">
              <a:rPr lang="en-US" smtClean="0"/>
              <a:pPr/>
              <a:t>1/14/2010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65CE6-EAE7-4741-9D27-CF3C5927F55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16B5-966D-6740-BCB2-2618DC8DFFBB}" type="datetimeFigureOut">
              <a:rPr lang="en-US" smtClean="0"/>
              <a:pPr/>
              <a:t>1/14/2010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65CE6-EAE7-4741-9D27-CF3C5927F55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C16B5-966D-6740-BCB2-2618DC8DFFBB}" type="datetimeFigureOut">
              <a:rPr lang="en-US" smtClean="0"/>
              <a:pPr/>
              <a:t>1/14/2010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65CE6-EAE7-4741-9D27-CF3C5927F55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C16B5-966D-6740-BCB2-2618DC8DFFBB}" type="datetimeFigureOut">
              <a:rPr lang="en-US" smtClean="0"/>
              <a:pPr/>
              <a:t>1/14/2010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65CE6-EAE7-4741-9D27-CF3C5927F55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Baldini’s</a:t>
            </a:r>
            <a:r>
              <a:rPr lang="en-GB" dirty="0" smtClean="0"/>
              <a:t> House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By Natasha and </a:t>
            </a:r>
            <a:r>
              <a:rPr lang="en-GB" dirty="0" err="1" smtClean="0"/>
              <a:t>Komal</a:t>
            </a:r>
            <a:r>
              <a:rPr lang="en-GB" dirty="0" smtClean="0"/>
              <a:t> 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Overall Significance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2400" dirty="0" smtClean="0"/>
              <a:t>The overall significance of the setting is to show how </a:t>
            </a:r>
            <a:r>
              <a:rPr lang="en-GB" sz="2400" dirty="0" err="1" smtClean="0"/>
              <a:t>Grenouille</a:t>
            </a:r>
            <a:r>
              <a:rPr lang="en-GB" sz="2400" dirty="0" smtClean="0"/>
              <a:t> develops to become a better perfumer. While his raw gift of sense of smell is unchanged – as </a:t>
            </a:r>
            <a:r>
              <a:rPr lang="en-GB" sz="2400" dirty="0" err="1" smtClean="0"/>
              <a:t>Baldini’s</a:t>
            </a:r>
            <a:r>
              <a:rPr lang="en-GB" sz="2400" dirty="0" smtClean="0"/>
              <a:t> sense could not possible teach </a:t>
            </a:r>
            <a:r>
              <a:rPr lang="en-GB" sz="2400" dirty="0" err="1" smtClean="0"/>
              <a:t>Grenouille</a:t>
            </a:r>
            <a:r>
              <a:rPr lang="en-GB" sz="2400" dirty="0" smtClean="0"/>
              <a:t> something different, he becomes aware of the skill and art that is the perfumer and he learns techniques which help to enhance his talent of mixing smells together to create a perfume,</a:t>
            </a:r>
            <a:endParaRPr lang="en-GB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Setting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 smtClean="0"/>
              <a:t>‘The bridge was so crammed with four-storey buildings that you could not glimpse the river when crossing it’</a:t>
            </a:r>
          </a:p>
          <a:p>
            <a:r>
              <a:rPr lang="en-GB" sz="2400" dirty="0" smtClean="0"/>
              <a:t>‘Above his display window was stretched a sumptuous green-lacquered baldachin , next to which hung </a:t>
            </a:r>
            <a:r>
              <a:rPr lang="en-GB" sz="2400" dirty="0" err="1" smtClean="0"/>
              <a:t>Baldini’s</a:t>
            </a:r>
            <a:r>
              <a:rPr lang="en-GB" sz="2400" dirty="0" smtClean="0"/>
              <a:t> coat of arms all in gold: a golden falcon which grew a bouquet of flowers’ </a:t>
            </a:r>
          </a:p>
          <a:p>
            <a:r>
              <a:rPr lang="en-GB" sz="2400" dirty="0" smtClean="0"/>
              <a:t>‘…lay a red carpet, also bearing the </a:t>
            </a:r>
            <a:r>
              <a:rPr lang="en-GB" sz="2400" dirty="0" err="1" smtClean="0"/>
              <a:t>Baldini</a:t>
            </a:r>
            <a:r>
              <a:rPr lang="en-GB" sz="2400" dirty="0" smtClean="0"/>
              <a:t> coat of arms embroidered in gold’</a:t>
            </a:r>
          </a:p>
          <a:p>
            <a:r>
              <a:rPr lang="en-GB" sz="2400" dirty="0" smtClean="0"/>
              <a:t>‘Persian chimes rang out, and two silver herons began spewing violet-scented toilet water’ </a:t>
            </a:r>
          </a:p>
          <a:p>
            <a:r>
              <a:rPr lang="en-GB" sz="2400" dirty="0" smtClean="0"/>
              <a:t>‘An indescribable chaos of odours reigned the house of </a:t>
            </a:r>
            <a:r>
              <a:rPr lang="en-GB" sz="2400" dirty="0" err="1" smtClean="0"/>
              <a:t>Baldini</a:t>
            </a:r>
            <a:r>
              <a:rPr lang="en-GB" sz="2400" dirty="0" smtClean="0"/>
              <a:t>’</a:t>
            </a:r>
            <a:endParaRPr lang="en-GB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70025"/>
          </a:xfrm>
        </p:spPr>
        <p:txBody>
          <a:bodyPr>
            <a:noAutofit/>
          </a:bodyPr>
          <a:lstStyle/>
          <a:p>
            <a:r>
              <a:rPr lang="en-US" sz="3600" dirty="0" smtClean="0"/>
              <a:t>Why/how does </a:t>
            </a:r>
            <a:r>
              <a:rPr lang="en-US" sz="3600" dirty="0" err="1" smtClean="0"/>
              <a:t>Grenouille</a:t>
            </a:r>
            <a:r>
              <a:rPr lang="en-US" sz="3600" dirty="0" smtClean="0"/>
              <a:t> find himself in this setting? Does he choose to be there, or not?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90800"/>
            <a:ext cx="6400800" cy="4038600"/>
          </a:xfrm>
        </p:spPr>
        <p:txBody>
          <a:bodyPr>
            <a:normAutofit lnSpcReduction="10000"/>
          </a:bodyPr>
          <a:lstStyle/>
          <a:p>
            <a:r>
              <a:rPr lang="en-US" sz="2800" dirty="0" err="1" smtClean="0">
                <a:solidFill>
                  <a:schemeClr val="tx1"/>
                </a:solidFill>
              </a:rPr>
              <a:t>Grenouille</a:t>
            </a:r>
            <a:r>
              <a:rPr lang="en-US" sz="2800" dirty="0" smtClean="0">
                <a:solidFill>
                  <a:schemeClr val="tx1"/>
                </a:solidFill>
              </a:rPr>
              <a:t>- “I’m from Maitre </a:t>
            </a:r>
            <a:r>
              <a:rPr lang="en-US" sz="2800" dirty="0" err="1" smtClean="0">
                <a:solidFill>
                  <a:schemeClr val="tx1"/>
                </a:solidFill>
              </a:rPr>
              <a:t>Grimal</a:t>
            </a:r>
            <a:r>
              <a:rPr lang="en-US" sz="2800" dirty="0" smtClean="0">
                <a:solidFill>
                  <a:schemeClr val="tx1"/>
                </a:solidFill>
              </a:rPr>
              <a:t>, I’m delivering the goatskins” 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“</a:t>
            </a:r>
            <a:r>
              <a:rPr lang="en-US" sz="2800" dirty="0" err="1" smtClean="0">
                <a:solidFill>
                  <a:schemeClr val="tx1"/>
                </a:solidFill>
              </a:rPr>
              <a:t>Grenouille</a:t>
            </a:r>
            <a:r>
              <a:rPr lang="en-US" sz="2800" dirty="0" smtClean="0">
                <a:solidFill>
                  <a:schemeClr val="tx1"/>
                </a:solidFill>
              </a:rPr>
              <a:t> burned to see a perfumery from the inside”</a:t>
            </a:r>
          </a:p>
          <a:p>
            <a:r>
              <a:rPr lang="en-US" sz="2800" dirty="0" err="1" smtClean="0">
                <a:solidFill>
                  <a:schemeClr val="tx1"/>
                </a:solidFill>
              </a:rPr>
              <a:t>Grenouille</a:t>
            </a:r>
            <a:r>
              <a:rPr lang="en-US" sz="2800" dirty="0" smtClean="0">
                <a:solidFill>
                  <a:schemeClr val="tx1"/>
                </a:solidFill>
              </a:rPr>
              <a:t>-“I want to work for you, Maitre </a:t>
            </a:r>
            <a:r>
              <a:rPr lang="en-US" sz="2800" dirty="0" err="1" smtClean="0">
                <a:solidFill>
                  <a:schemeClr val="tx1"/>
                </a:solidFill>
              </a:rPr>
              <a:t>Baldini</a:t>
            </a:r>
            <a:r>
              <a:rPr lang="en-US" sz="2800" dirty="0" smtClean="0">
                <a:solidFill>
                  <a:schemeClr val="tx1"/>
                </a:solidFill>
              </a:rPr>
              <a:t>. Work for you, here in your business.”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“It was not spoken as a request, but as a demand”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long is he there?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“…just a little under 3 years”</a:t>
            </a:r>
          </a:p>
          <a:p>
            <a:r>
              <a:rPr lang="en-US" dirty="0" smtClean="0"/>
              <a:t>“ Early in 1756”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major experiences does he have there?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 smtClean="0"/>
              <a:t>Grenouille</a:t>
            </a:r>
            <a:r>
              <a:rPr lang="en-US" sz="2800" dirty="0" smtClean="0"/>
              <a:t> makes </a:t>
            </a:r>
            <a:r>
              <a:rPr lang="en-US" sz="2800" dirty="0" err="1" smtClean="0"/>
              <a:t>Amor</a:t>
            </a:r>
            <a:r>
              <a:rPr lang="en-US" sz="2800" dirty="0" smtClean="0"/>
              <a:t> &amp; Psyche for </a:t>
            </a:r>
            <a:r>
              <a:rPr lang="en-US" sz="2800" dirty="0" err="1" smtClean="0"/>
              <a:t>Baldini</a:t>
            </a:r>
            <a:r>
              <a:rPr lang="en-US" sz="2800" dirty="0" smtClean="0"/>
              <a:t>  - “And  he pressed the handkerchief to his nose again and again and sniffed and shook his head and muttered ‘incredible’. It was “Amore and Psyche.”</a:t>
            </a:r>
          </a:p>
          <a:p>
            <a:r>
              <a:rPr lang="en-US" sz="2800" dirty="0" err="1" smtClean="0"/>
              <a:t>Grenouille</a:t>
            </a:r>
            <a:r>
              <a:rPr lang="en-US" sz="2800" dirty="0" smtClean="0"/>
              <a:t> bought by </a:t>
            </a:r>
            <a:r>
              <a:rPr lang="en-US" sz="2800" dirty="0" err="1" smtClean="0"/>
              <a:t>Baldini</a:t>
            </a:r>
            <a:r>
              <a:rPr lang="en-US" sz="2800" dirty="0" smtClean="0"/>
              <a:t> – “ And then he </a:t>
            </a:r>
            <a:r>
              <a:rPr lang="en-US" sz="2800" dirty="0" err="1" smtClean="0"/>
              <a:t>invted</a:t>
            </a:r>
            <a:r>
              <a:rPr lang="en-US" sz="2800" dirty="0" smtClean="0"/>
              <a:t> </a:t>
            </a:r>
            <a:r>
              <a:rPr lang="en-US" sz="2800" dirty="0" err="1" smtClean="0"/>
              <a:t>Grimal</a:t>
            </a:r>
            <a:r>
              <a:rPr lang="en-US" sz="2800" dirty="0" smtClean="0"/>
              <a:t> to his concerning the purchase of </a:t>
            </a:r>
            <a:r>
              <a:rPr lang="en-US" sz="2800" dirty="0" err="1" smtClean="0"/>
              <a:t>Grenouille</a:t>
            </a:r>
            <a:r>
              <a:rPr lang="en-US" sz="2800" dirty="0" smtClean="0"/>
              <a:t>, his apprentice.”</a:t>
            </a:r>
          </a:p>
          <a:p>
            <a:r>
              <a:rPr lang="en-US" sz="2800" dirty="0" err="1" smtClean="0"/>
              <a:t>Grimal</a:t>
            </a:r>
            <a:r>
              <a:rPr lang="en-US" sz="2800" dirty="0" smtClean="0"/>
              <a:t> dies – “ he was brought by ill fortune to the Quai des </a:t>
            </a:r>
            <a:r>
              <a:rPr lang="en-US" sz="2800" dirty="0" err="1" smtClean="0"/>
              <a:t>Ormes</a:t>
            </a:r>
            <a:r>
              <a:rPr lang="en-US" sz="2800" dirty="0" smtClean="0"/>
              <a:t>, where he splashed lengthwise and face-first into the water like a soft mattress. He was dead in an instant”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major experiences does he have (continuation)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Baldini’s</a:t>
            </a:r>
            <a:r>
              <a:rPr lang="en-US" dirty="0" smtClean="0"/>
              <a:t> business thrives and he learns from </a:t>
            </a:r>
            <a:r>
              <a:rPr lang="en-US" dirty="0" err="1" smtClean="0"/>
              <a:t>Grenouille</a:t>
            </a:r>
            <a:r>
              <a:rPr lang="en-US" dirty="0" smtClean="0"/>
              <a:t>- “ And for that it was necessary that he- assisted only by an unskilled helper– would be solely and exclusively responsible for </a:t>
            </a:r>
            <a:r>
              <a:rPr lang="en-US" smtClean="0"/>
              <a:t>the production of scent”</a:t>
            </a:r>
          </a:p>
          <a:p>
            <a:r>
              <a:rPr lang="en-US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causes him to leave?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i="1" dirty="0" smtClean="0"/>
              <a:t>‘There was three other ways my son: </a:t>
            </a:r>
            <a:r>
              <a:rPr lang="en-GB" sz="2400" i="1" dirty="0" err="1" smtClean="0"/>
              <a:t>enfleurage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à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chaud</a:t>
            </a:r>
            <a:r>
              <a:rPr lang="en-GB" sz="2400" i="1" dirty="0" smtClean="0"/>
              <a:t>, </a:t>
            </a:r>
            <a:r>
              <a:rPr lang="en-GB" sz="2400" i="1" dirty="0" err="1" smtClean="0"/>
              <a:t>enfleurage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à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froid</a:t>
            </a:r>
            <a:r>
              <a:rPr lang="en-GB" sz="2400" i="1" dirty="0" smtClean="0"/>
              <a:t>, and </a:t>
            </a:r>
            <a:r>
              <a:rPr lang="en-GB" sz="2400" i="1" dirty="0" err="1" smtClean="0"/>
              <a:t>enfleurage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à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l’huile</a:t>
            </a:r>
            <a:r>
              <a:rPr lang="en-GB" sz="2400" i="1" dirty="0" smtClean="0"/>
              <a:t>’ </a:t>
            </a:r>
          </a:p>
          <a:p>
            <a:pPr>
              <a:buNone/>
            </a:pPr>
            <a:r>
              <a:rPr lang="en-GB" sz="2400" i="1" dirty="0" smtClean="0"/>
              <a:t>	‘Where?’ asked </a:t>
            </a:r>
            <a:r>
              <a:rPr lang="en-GB" sz="2400" i="1" dirty="0" err="1" smtClean="0"/>
              <a:t>Grenouille</a:t>
            </a:r>
            <a:endParaRPr lang="en-GB" sz="2400" i="1" dirty="0" smtClean="0"/>
          </a:p>
          <a:p>
            <a:pPr>
              <a:buNone/>
            </a:pPr>
            <a:r>
              <a:rPr lang="en-GB" sz="2400" i="1" dirty="0" smtClean="0"/>
              <a:t>	‘In the south,’ answered </a:t>
            </a:r>
            <a:r>
              <a:rPr lang="en-GB" sz="2400" i="1" dirty="0" err="1" smtClean="0"/>
              <a:t>Baldini</a:t>
            </a:r>
            <a:r>
              <a:rPr lang="en-GB" sz="2400" i="1" dirty="0" smtClean="0"/>
              <a:t>. ‘Above all, in the town of Grasse’</a:t>
            </a:r>
          </a:p>
          <a:p>
            <a:pPr>
              <a:buNone/>
            </a:pPr>
            <a:r>
              <a:rPr lang="en-GB" sz="2400" i="1" dirty="0" smtClean="0"/>
              <a:t>	‘Good’ said </a:t>
            </a:r>
            <a:r>
              <a:rPr lang="en-GB" sz="2400" i="1" dirty="0" err="1" smtClean="0"/>
              <a:t>Grenouille</a:t>
            </a:r>
            <a:endParaRPr lang="en-GB" sz="2400" i="1" dirty="0" smtClean="0"/>
          </a:p>
          <a:p>
            <a:pPr>
              <a:buNone/>
            </a:pPr>
            <a:r>
              <a:rPr lang="en-GB" sz="2400" dirty="0" smtClean="0"/>
              <a:t>- His want to explore different techniques to extract scent from its source. He leaves to discover how to use these techniques.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How does setting affect, mould or change him? What does it give him?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‘Two indispensible prerequisites must be met. The first was the cloak of middle-class respectability, the status of a journeyman at least, under the protection of which he could indulge his true passions and follow his true goals unimpeded.’  </a:t>
            </a:r>
          </a:p>
          <a:p>
            <a:pPr>
              <a:buNone/>
            </a:pPr>
            <a:endParaRPr lang="en-GB" sz="2400" dirty="0" smtClean="0"/>
          </a:p>
          <a:p>
            <a:pPr>
              <a:buNone/>
            </a:pPr>
            <a:r>
              <a:rPr lang="en-GB" sz="2400" dirty="0" smtClean="0"/>
              <a:t>- Affects him by making his passions of creating the perfect scent more attainable – makes him more driven.  </a:t>
            </a:r>
            <a:endParaRPr lang="en-GB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does he learn from the setting when he moves on?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The learns the art of perfume making </a:t>
            </a:r>
          </a:p>
          <a:p>
            <a:r>
              <a:rPr lang="en-GB" sz="2400" dirty="0" smtClean="0"/>
              <a:t>‘And so he gladly let himself be instructed in the arts of making soap from lard, swing gloves of chamois, mixing powders…etc’</a:t>
            </a:r>
          </a:p>
          <a:p>
            <a:r>
              <a:rPr lang="en-GB" sz="2400" dirty="0" smtClean="0"/>
              <a:t>The structured steps to making perfume</a:t>
            </a:r>
          </a:p>
          <a:p>
            <a:r>
              <a:rPr lang="en-GB" sz="2400" dirty="0" smtClean="0"/>
              <a:t>Most importantly he learns one way of gaining the scent of something – by distillation. </a:t>
            </a:r>
          </a:p>
          <a:p>
            <a:r>
              <a:rPr lang="en-GB" sz="2400" dirty="0" smtClean="0"/>
              <a:t>Learns that there are three other ways to gain scent – and that these techniques are practiced in Grasse. </a:t>
            </a:r>
          </a:p>
          <a:p>
            <a:endParaRPr lang="en-GB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620</Words>
  <Application>Microsoft Office PowerPoint</Application>
  <PresentationFormat>On-screen Show (4:3)</PresentationFormat>
  <Paragraphs>41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Baldini’s House</vt:lpstr>
      <vt:lpstr>Setting</vt:lpstr>
      <vt:lpstr>Why/how does Grenouille find himself in this setting? Does he choose to be there, or not?</vt:lpstr>
      <vt:lpstr>How long is he there?</vt:lpstr>
      <vt:lpstr>What major experiences does he have there?</vt:lpstr>
      <vt:lpstr>What major experiences does he have (continuation)</vt:lpstr>
      <vt:lpstr>What causes him to leave?</vt:lpstr>
      <vt:lpstr>How does setting affect, mould or change him? What does it give him?</vt:lpstr>
      <vt:lpstr>What does he learn from the setting when he moves on?</vt:lpstr>
      <vt:lpstr>Overall Significance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Baldini’s House</dc:title>
  <dc:creator>Natasha Beel</dc:creator>
  <cp:lastModifiedBy>WIS</cp:lastModifiedBy>
  <cp:revision>5</cp:revision>
  <dcterms:created xsi:type="dcterms:W3CDTF">2010-01-14T01:43:57Z</dcterms:created>
  <dcterms:modified xsi:type="dcterms:W3CDTF">2010-01-14T06:10:52Z</dcterms:modified>
</cp:coreProperties>
</file>